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8" d="100"/>
          <a:sy n="48" d="100"/>
        </p:scale>
        <p:origin x="-57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nstantia" pitchFamily="18" charset="0"/>
              </a:defRPr>
            </a:lvl1pPr>
          </a:lstStyle>
          <a:p>
            <a:pPr>
              <a:defRPr/>
            </a:pPr>
            <a:endParaRPr lang="ru-RU"/>
          </a:p>
        </p:txBody>
      </p:sp>
      <p:sp>
        <p:nvSpPr>
          <p:cNvPr id="440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onstantia" pitchFamily="18" charset="0"/>
              </a:defRPr>
            </a:lvl1pPr>
          </a:lstStyle>
          <a:p>
            <a:pPr>
              <a:defRPr/>
            </a:pPr>
            <a:fld id="{CD30613A-3D96-4ABF-AA4F-AF4C38684053}" type="datetimeFigureOut">
              <a:rPr lang="ru-RU"/>
              <a:pPr>
                <a:defRPr/>
              </a:pPr>
              <a:t>19.01.2012</a:t>
            </a:fld>
            <a:endParaRPr lang="ru-RU"/>
          </a:p>
        </p:txBody>
      </p:sp>
      <p:sp>
        <p:nvSpPr>
          <p:cNvPr id="440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onstantia" pitchFamily="18" charset="0"/>
              </a:defRPr>
            </a:lvl1pPr>
          </a:lstStyle>
          <a:p>
            <a:pPr>
              <a:defRPr/>
            </a:pPr>
            <a:endParaRPr lang="ru-RU"/>
          </a:p>
        </p:txBody>
      </p:sp>
      <p:sp>
        <p:nvSpPr>
          <p:cNvPr id="440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onstantia" pitchFamily="18" charset="0"/>
              </a:defRPr>
            </a:lvl1pPr>
          </a:lstStyle>
          <a:p>
            <a:pPr>
              <a:defRPr/>
            </a:pPr>
            <a:fld id="{4472A688-53F1-4381-831D-2B605BD7A3DB}"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fld id="{DF8E170C-2071-468B-BE15-EFEE8F283BAD}" type="datetimeFigureOut">
              <a:rPr lang="ru-RU"/>
              <a:pPr>
                <a:defRPr/>
              </a:pPr>
              <a:t>19.01.2012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F72865E-BB10-4D9B-A1A4-FBE886FF68F6}" type="slidenum">
              <a:rPr lang="ru-RU"/>
              <a:pPr>
                <a:defRPr/>
              </a:pPr>
              <a:t>‹#›</a:t>
            </a:fld>
            <a:endParaRPr lang="ru-RU"/>
          </a:p>
        </p:txBody>
      </p:sp>
    </p:spTree>
  </p:cSld>
  <p:clrMapOvr>
    <a:masterClrMapping/>
  </p:clrMapOvr>
  <p:transition spd="med">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9A7BDFF-7C53-42AB-84AA-CDF25C8D9157}" type="datetimeFigureOut">
              <a:rPr lang="ru-RU"/>
              <a:pPr>
                <a:defRPr/>
              </a:pPr>
              <a:t>19.01.2012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C488687-8988-4675-AC2C-51A4605A31DC}" type="slidenum">
              <a:rPr lang="ru-RU"/>
              <a:pPr>
                <a:defRPr/>
              </a:pPr>
              <a:t>‹#›</a:t>
            </a:fld>
            <a:endParaRPr lang="ru-RU"/>
          </a:p>
        </p:txBody>
      </p:sp>
    </p:spTree>
  </p:cSld>
  <p:clrMapOvr>
    <a:masterClrMapping/>
  </p:clrMapOvr>
  <p:transition spd="med">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FC9E996-1A53-4C2D-BE22-1CE4CCD434BD}" type="datetimeFigureOut">
              <a:rPr lang="ru-RU"/>
              <a:pPr>
                <a:defRPr/>
              </a:pPr>
              <a:t>19.01.2012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B3E336B-6F1F-47DF-B39B-D89704D25191}" type="slidenum">
              <a:rPr lang="ru-RU"/>
              <a:pPr>
                <a:defRPr/>
              </a:pPr>
              <a:t>‹#›</a:t>
            </a:fld>
            <a:endParaRPr lang="ru-RU"/>
          </a:p>
        </p:txBody>
      </p:sp>
    </p:spTree>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07D304C-D5A2-4BA2-8C1C-AD5D20E11EAF}" type="datetimeFigureOut">
              <a:rPr lang="ru-RU"/>
              <a:pPr>
                <a:defRPr/>
              </a:pPr>
              <a:t>19.01.2012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C624D1C-D13E-47BA-B531-1ED668D714AC}" type="slidenum">
              <a:rPr lang="ru-RU"/>
              <a:pPr>
                <a:defRPr/>
              </a:pPr>
              <a:t>‹#›</a:t>
            </a:fld>
            <a:endParaRPr lang="ru-RU"/>
          </a:p>
        </p:txBody>
      </p:sp>
    </p:spTree>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47D6BEAA-9992-45C4-95CF-C4E51CDDADE0}" type="datetimeFigureOut">
              <a:rPr lang="ru-RU"/>
              <a:pPr>
                <a:defRPr/>
              </a:pPr>
              <a:t>19.01.2012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972EED3-5DCF-485A-B3BD-43761A8D6B5D}" type="slidenum">
              <a:rPr lang="ru-RU"/>
              <a:pPr>
                <a:defRPr/>
              </a:pPr>
              <a:t>‹#›</a:t>
            </a:fld>
            <a:endParaRPr lang="ru-RU"/>
          </a:p>
        </p:txBody>
      </p:sp>
    </p:spTree>
  </p:cSld>
  <p:clrMapOvr>
    <a:masterClrMapping/>
  </p:clrMapOvr>
  <p:transition spd="med">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71B06E70-19F4-4B87-8836-7F0B3A8B3F5F}" type="datetimeFigureOut">
              <a:rPr lang="ru-RU"/>
              <a:pPr>
                <a:defRPr/>
              </a:pPr>
              <a:t>19.01.2012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E67A6294-BC0C-4A23-9811-42E1878FEFD7}" type="slidenum">
              <a:rPr lang="ru-RU"/>
              <a:pPr>
                <a:defRPr/>
              </a:pPr>
              <a:t>‹#›</a:t>
            </a:fld>
            <a:endParaRPr lang="ru-RU"/>
          </a:p>
        </p:txBody>
      </p:sp>
    </p:spTree>
  </p:cSld>
  <p:clrMapOvr>
    <a:masterClrMapping/>
  </p:clrMapOvr>
  <p:transition spd="med">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E7F03FB5-687D-4EAF-9CB3-468A700A2537}" type="datetimeFigureOut">
              <a:rPr lang="ru-RU"/>
              <a:pPr>
                <a:defRPr/>
              </a:pPr>
              <a:t>19.01.2012</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F3E92E06-E654-4F0C-BA69-D15E07C1D209}" type="slidenum">
              <a:rPr lang="ru-RU"/>
              <a:pPr>
                <a:defRPr/>
              </a:pPr>
              <a:t>‹#›</a:t>
            </a:fld>
            <a:endParaRPr lang="ru-RU"/>
          </a:p>
        </p:txBody>
      </p:sp>
    </p:spTree>
  </p:cSld>
  <p:clrMapOvr>
    <a:masterClrMapping/>
  </p:clrMapOvr>
  <p:transition spd="med">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6BE91535-4027-43BE-A170-46B58D521AAF}" type="datetimeFigureOut">
              <a:rPr lang="ru-RU"/>
              <a:pPr>
                <a:defRPr/>
              </a:pPr>
              <a:t>19.01.2012</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3C5E5815-AFBC-4902-9AAA-07FE02900DE1}" type="slidenum">
              <a:rPr lang="ru-RU"/>
              <a:pPr>
                <a:defRPr/>
              </a:pPr>
              <a:t>‹#›</a:t>
            </a:fld>
            <a:endParaRPr lang="ru-RU"/>
          </a:p>
        </p:txBody>
      </p:sp>
    </p:spTree>
  </p:cSld>
  <p:clrMapOvr>
    <a:masterClrMapping/>
  </p:clrMapOvr>
  <p:transition spd="med">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7AD2BF75-AC0A-45BC-ACB0-8BBFDDB85563}" type="datetimeFigureOut">
              <a:rPr lang="ru-RU"/>
              <a:pPr>
                <a:defRPr/>
              </a:pPr>
              <a:t>19.01.2012</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D5E86FDB-580C-41BF-A324-5925FCE1D29B}" type="slidenum">
              <a:rPr lang="ru-RU"/>
              <a:pPr>
                <a:defRPr/>
              </a:pPr>
              <a:t>‹#›</a:t>
            </a:fld>
            <a:endParaRPr lang="ru-RU"/>
          </a:p>
        </p:txBody>
      </p:sp>
    </p:spTree>
  </p:cSld>
  <p:clrMapOvr>
    <a:masterClrMapping/>
  </p:clrMapOvr>
  <p:transition spd="med">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A0CC6A3E-8367-4F24-BFB5-5BACA421D971}" type="datetimeFigureOut">
              <a:rPr lang="ru-RU"/>
              <a:pPr>
                <a:defRPr/>
              </a:pPr>
              <a:t>19.01.2012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F81ADD66-173E-40D7-9CDA-08FB0C3E4988}" type="slidenum">
              <a:rPr lang="ru-RU"/>
              <a:pPr>
                <a:defRPr/>
              </a:pPr>
              <a:t>‹#›</a:t>
            </a:fld>
            <a:endParaRPr lang="ru-RU"/>
          </a:p>
        </p:txBody>
      </p:sp>
    </p:spTree>
  </p:cSld>
  <p:clrMapOvr>
    <a:masterClrMapping/>
  </p:clrMapOvr>
  <p:transition spd="med">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9FF8134A-5870-441B-A7B6-DA8B17F5EA4B}" type="datetimeFigureOut">
              <a:rPr lang="ru-RU"/>
              <a:pPr>
                <a:defRPr/>
              </a:pPr>
              <a:t>19.01.2012</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2D4EF26E-C694-4F75-BB29-5910119CCB28}" type="slidenum">
              <a:rPr lang="ru-RU"/>
              <a:pPr>
                <a:defRPr/>
              </a:pPr>
              <a:t>‹#›</a:t>
            </a:fld>
            <a:endParaRPr lang="ru-RU"/>
          </a:p>
        </p:txBody>
      </p:sp>
    </p:spTree>
  </p:cSld>
  <p:clrMapOvr>
    <a:masterClrMapping/>
  </p:clrMapOvr>
  <p:transition spd="med">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309E1DA8-2210-4B1F-BD3D-1784616C0F53}" type="datetimeFigureOut">
              <a:rPr lang="ru-RU"/>
              <a:pPr>
                <a:defRPr/>
              </a:pPr>
              <a:t>19.01.2012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FA195D1A-1945-4123-B27A-BA3CE47665D9}"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dk1" tx1="lt1" bg2="dk2" tx2="lt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72" r:id="rId9"/>
    <p:sldLayoutId id="2147483663" r:id="rId10"/>
    <p:sldLayoutId id="2147483662" r:id="rId11"/>
  </p:sldLayoutIdLst>
  <p:transition spd="med">
    <p:circl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7BC2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7BC2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WordArt 3"/>
          <p:cNvSpPr>
            <a:spLocks noChangeArrowheads="1" noChangeShapeType="1" noTextEdit="1"/>
          </p:cNvSpPr>
          <p:nvPr/>
        </p:nvSpPr>
        <p:spPr bwMode="auto">
          <a:xfrm>
            <a:off x="323850" y="1125538"/>
            <a:ext cx="8496300" cy="1873250"/>
          </a:xfrm>
          <a:prstGeom prst="rect">
            <a:avLst/>
          </a:prstGeom>
        </p:spPr>
        <p:txBody>
          <a:bodyPr wrap="none" fromWordArt="1">
            <a:prstTxWarp prst="textPlain">
              <a:avLst>
                <a:gd name="adj" fmla="val 50000"/>
              </a:avLst>
            </a:prstTxWarp>
          </a:bodyPr>
          <a:lstStyle/>
          <a:p>
            <a:pPr algn="ctr"/>
            <a:r>
              <a:rPr lang="ru-RU"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Характеристика макаронного теста</a:t>
            </a:r>
          </a:p>
        </p:txBody>
      </p:sp>
      <p:sp>
        <p:nvSpPr>
          <p:cNvPr id="14338" name="WordArt 4"/>
          <p:cNvSpPr>
            <a:spLocks noChangeArrowheads="1" noChangeShapeType="1" noTextEdit="1"/>
          </p:cNvSpPr>
          <p:nvPr/>
        </p:nvSpPr>
        <p:spPr bwMode="auto">
          <a:xfrm>
            <a:off x="2051050" y="4581525"/>
            <a:ext cx="4895850" cy="523875"/>
          </a:xfrm>
          <a:prstGeom prst="rect">
            <a:avLst/>
          </a:prstGeom>
        </p:spPr>
        <p:txBody>
          <a:bodyPr wrap="none" fromWordArt="1">
            <a:prstTxWarp prst="textPlain">
              <a:avLst>
                <a:gd name="adj" fmla="val 50000"/>
              </a:avLst>
            </a:prstTxWarp>
          </a:bodyPr>
          <a:lstStyle/>
          <a:p>
            <a:pPr algn="ctr"/>
            <a:r>
              <a:rPr lang="ru-RU" sz="3600" kern="10">
                <a:ln w="9525">
                  <a:solidFill>
                    <a:srgbClr val="FFFFFF"/>
                  </a:solidFill>
                  <a:round/>
                  <a:headEnd/>
                  <a:tailEnd/>
                </a:ln>
                <a:solidFill>
                  <a:srgbClr val="FFFFFF"/>
                </a:solidFill>
                <a:latin typeface="Arial"/>
                <a:cs typeface="Arial"/>
              </a:rPr>
              <a:t>Практическое занятие.</a:t>
            </a:r>
          </a:p>
        </p:txBody>
      </p:sp>
    </p:spTree>
  </p:cSld>
  <p:clrMapOvr>
    <a:masterClrMapping/>
  </p:clrMapOvr>
  <p:transition spd="med">
    <p:circl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
            </a:r>
            <a:br>
              <a:rPr lang="ru-RU" dirty="0" smtClean="0"/>
            </a:br>
            <a:r>
              <a:rPr lang="ru-RU" sz="4400" b="1" u="sng" dirty="0" err="1" smtClean="0"/>
              <a:t>Вакуумирование</a:t>
            </a:r>
            <a:r>
              <a:rPr lang="ru-RU" sz="4400" b="1" u="sng" dirty="0" smtClean="0"/>
              <a:t> теста</a:t>
            </a:r>
            <a:r>
              <a:rPr lang="ru-RU" dirty="0" smtClean="0"/>
              <a:t/>
            </a:r>
            <a:br>
              <a:rPr lang="ru-RU" dirty="0" smtClean="0"/>
            </a:br>
            <a:endParaRPr lang="ru-RU" dirty="0"/>
          </a:p>
        </p:txBody>
      </p:sp>
      <p:sp>
        <p:nvSpPr>
          <p:cNvPr id="23554" name="Содержимое 2"/>
          <p:cNvSpPr>
            <a:spLocks noGrp="1"/>
          </p:cNvSpPr>
          <p:nvPr>
            <p:ph idx="1"/>
          </p:nvPr>
        </p:nvSpPr>
        <p:spPr/>
        <p:txBody>
          <a:bodyPr/>
          <a:lstStyle/>
          <a:p>
            <a:pPr eaLnBrk="1" hangingPunct="1"/>
            <a:r>
              <a:rPr lang="ru-RU" smtClean="0"/>
              <a:t>     Вакуумирование теста стали впервые использовать с внедрением шнековых макаронных прессов, на которых давление прессования не превышало 60кгс/см², а этого было недостаточно для получения плотных и прочных макаронных изделий.</a:t>
            </a:r>
          </a:p>
          <a:p>
            <a:pPr eaLnBrk="1" hangingPunct="1"/>
            <a:r>
              <a:rPr lang="ru-RU" smtClean="0"/>
              <a:t>    При формовании теста, прошедшего вакуумную обработку то есть были удалены пузырьки воздуха, повысилась прочность сырых изделий в среднем на 40% и прочность сухих- в среднем на 20%.</a:t>
            </a:r>
          </a:p>
          <a:p>
            <a:pPr eaLnBrk="1" hangingPunct="1">
              <a:buFont typeface="Wingdings 2" pitchFamily="18" charset="2"/>
              <a:buNone/>
            </a:pPr>
            <a:endParaRPr lang="ru-RU" smtClean="0"/>
          </a:p>
        </p:txBody>
      </p:sp>
    </p:spTree>
  </p:cSld>
  <p:clrMapOvr>
    <a:masterClrMapping/>
  </p:clrMapOvr>
  <p:transition spd="med">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214438"/>
            <a:ext cx="8229600" cy="990600"/>
          </a:xfrm>
        </p:spPr>
        <p:txBody>
          <a:bodyPr>
            <a:normAutofit fontScale="90000"/>
          </a:bodyPr>
          <a:lstStyle/>
          <a:p>
            <a:pPr eaLnBrk="1" fontAlgn="auto" hangingPunct="1">
              <a:spcAft>
                <a:spcPts val="0"/>
              </a:spcAft>
              <a:defRPr/>
            </a:pPr>
            <a:r>
              <a:rPr lang="ru-RU" sz="4400" b="1" dirty="0" smtClean="0"/>
              <a:t>Р</a:t>
            </a:r>
            <a:r>
              <a:rPr lang="ru-RU" sz="4400" b="1" u="sng" dirty="0" smtClean="0"/>
              <a:t>азделка сырых макаронных изделий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pPr marL="274320" indent="-274320" eaLnBrk="1" fontAlgn="auto" hangingPunct="1">
              <a:spcAft>
                <a:spcPts val="0"/>
              </a:spcAft>
              <a:buClr>
                <a:schemeClr val="accent3"/>
              </a:buClr>
              <a:buFont typeface="Wingdings 2"/>
              <a:buChar char=""/>
              <a:defRPr/>
            </a:pPr>
            <a:r>
              <a:rPr lang="ru-RU" dirty="0" smtClean="0"/>
              <a:t>    Разделку сырых макаронных изделий осуществляют непосредственно после </a:t>
            </a:r>
            <a:r>
              <a:rPr lang="ru-RU" dirty="0" err="1" smtClean="0"/>
              <a:t>выпрессовывания</a:t>
            </a:r>
            <a:r>
              <a:rPr lang="ru-RU" dirty="0" smtClean="0"/>
              <a:t>. Цель - подготовка изделий к сушке.</a:t>
            </a:r>
          </a:p>
          <a:p>
            <a:pPr marL="274320" indent="-274320" eaLnBrk="1" fontAlgn="auto" hangingPunct="1">
              <a:spcAft>
                <a:spcPts val="0"/>
              </a:spcAft>
              <a:buClr>
                <a:schemeClr val="accent3"/>
              </a:buClr>
              <a:buFont typeface="Wingdings 2"/>
              <a:buChar char=""/>
              <a:defRPr/>
            </a:pPr>
            <a:r>
              <a:rPr lang="ru-RU" dirty="0" smtClean="0"/>
              <a:t>      Разделка заключается в обдувке, резке и раскладке макаронных изделий. От качества выполнения этих операций, зависит производительность сушильного пресса, расход сырья и качество готовых изделий.</a:t>
            </a:r>
          </a:p>
          <a:p>
            <a:pPr marL="274320" indent="-274320" eaLnBrk="1" fontAlgn="auto" hangingPunct="1">
              <a:spcAft>
                <a:spcPts val="0"/>
              </a:spcAft>
              <a:buClr>
                <a:schemeClr val="accent3"/>
              </a:buClr>
              <a:buFont typeface="Wingdings 2"/>
              <a:buChar char=""/>
              <a:defRPr/>
            </a:pPr>
            <a:r>
              <a:rPr lang="ru-RU" dirty="0" smtClean="0"/>
              <a:t>      Обдувку изделий производят для предотвращения слипания макаронных изделий, для более качественной резки. Обдуваются изделия обычно воздухом формовочного отделения - температурой ~25ºС и влажность 60-70%.</a:t>
            </a:r>
          </a:p>
          <a:p>
            <a:pPr marL="274320" indent="-274320" eaLnBrk="1" fontAlgn="auto" hangingPunct="1">
              <a:spcAft>
                <a:spcPts val="0"/>
              </a:spcAft>
              <a:buClr>
                <a:schemeClr val="accent3"/>
              </a:buClr>
              <a:buFont typeface="Wingdings 2"/>
              <a:buChar char=""/>
              <a:defRPr/>
            </a:pPr>
            <a:r>
              <a:rPr lang="ru-RU" dirty="0" smtClean="0"/>
              <a:t>     Отформованные и подсушенные макаронные изделия, режутся на нужную длину отрезным механизмом и для высушивания раскладываются на сушильные поверхности транспортерных сушилок, либо на лотковые кассеты.</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928813"/>
            <a:ext cx="8229600" cy="633412"/>
          </a:xfrm>
        </p:spPr>
        <p:txBody>
          <a:bodyPr>
            <a:normAutofit fontScale="90000"/>
          </a:bodyPr>
          <a:lstStyle/>
          <a:p>
            <a:pPr eaLnBrk="1" fontAlgn="auto" hangingPunct="1">
              <a:spcAft>
                <a:spcPts val="0"/>
              </a:spcAft>
              <a:defRPr/>
            </a:pPr>
            <a:r>
              <a:rPr lang="ru-RU" sz="4400" b="1" u="sng" dirty="0" smtClean="0"/>
              <a:t>Сушка, стабилизация и охлаждение макаронных изделий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marL="274320" indent="-274320" eaLnBrk="1" fontAlgn="auto" hangingPunct="1">
              <a:spcAft>
                <a:spcPts val="0"/>
              </a:spcAft>
              <a:buClr>
                <a:schemeClr val="accent3"/>
              </a:buClr>
              <a:buFont typeface="Wingdings 2"/>
              <a:buChar char=""/>
              <a:defRPr/>
            </a:pPr>
            <a:r>
              <a:rPr lang="ru-RU" dirty="0" smtClean="0"/>
              <a:t>Для предотвращения протекания биохимических процессов, изделия подвергаются консервированию обезвоживанием - сушке до влажности не более 13%.</a:t>
            </a:r>
          </a:p>
          <a:p>
            <a:pPr marL="274320" indent="-274320" eaLnBrk="1" fontAlgn="auto" hangingPunct="1">
              <a:spcAft>
                <a:spcPts val="0"/>
              </a:spcAft>
              <a:buClr>
                <a:schemeClr val="accent3"/>
              </a:buClr>
              <a:buFont typeface="Wingdings 2"/>
              <a:buChar char=""/>
              <a:defRPr/>
            </a:pPr>
            <a:r>
              <a:rPr lang="ru-RU" dirty="0" smtClean="0"/>
              <a:t>   Сушка - наиболее длительная стадия производства макаронных изделий. От правильности проведения этого процесса, зависят показатели качества готовой продукции, такие как, прочность, стекловидность, кислотность, целостность структуры и внешний вид. Очень интенсивная сушка приводит к растрескиванию, чрезмерно длительная - к закисанию, сушка в слое - к образованию слитков и деформированию.</a:t>
            </a:r>
          </a:p>
          <a:p>
            <a:pPr marL="274320" indent="-274320" eaLnBrk="1" fontAlgn="auto" hangingPunct="1">
              <a:spcAft>
                <a:spcPts val="0"/>
              </a:spcAft>
              <a:buClr>
                <a:schemeClr val="accent3"/>
              </a:buClr>
              <a:buFont typeface="Wingdings 2"/>
              <a:buChar char=""/>
              <a:defRPr/>
            </a:pPr>
            <a:r>
              <a:rPr lang="ru-RU" dirty="0" smtClean="0"/>
              <a:t>    Высушивание обычно заканчивают при достижении влажности продукта 13,5....14%, чтобы после остывания, влажность составляла не более 13%.</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500063" y="1643063"/>
            <a:ext cx="8229600" cy="704850"/>
          </a:xfrm>
        </p:spPr>
        <p:txBody>
          <a:bodyPr/>
          <a:lstStyle/>
          <a:p>
            <a:pPr eaLnBrk="1" hangingPunct="1"/>
            <a:r>
              <a:rPr lang="ru-RU" sz="4000" b="1" u="sng" smtClean="0"/>
              <a:t>Хранение готовых макаронных изделий</a:t>
            </a:r>
            <a:r>
              <a:rPr lang="ru-RU" sz="4000" smtClean="0"/>
              <a:t/>
            </a:r>
            <a:br>
              <a:rPr lang="ru-RU" sz="4000" smtClean="0"/>
            </a:br>
            <a:endParaRPr lang="ru-RU" sz="4000" smtClean="0"/>
          </a:p>
        </p:txBody>
      </p:sp>
      <p:sp>
        <p:nvSpPr>
          <p:cNvPr id="26626" name="Содержимое 2"/>
          <p:cNvSpPr>
            <a:spLocks noGrp="1"/>
          </p:cNvSpPr>
          <p:nvPr>
            <p:ph idx="1"/>
          </p:nvPr>
        </p:nvSpPr>
        <p:spPr/>
        <p:txBody>
          <a:bodyPr/>
          <a:lstStyle/>
          <a:p>
            <a:pPr eaLnBrk="1" hangingPunct="1">
              <a:buFont typeface="Wingdings 2" pitchFamily="18" charset="2"/>
              <a:buNone/>
            </a:pPr>
            <a:r>
              <a:rPr lang="ru-RU" smtClean="0"/>
              <a:t>Для сохранения качества макаронных изделий в течение всего периода от производства до реализации потребителям, рекомендуется хранить изделия при t-30ºС не выше, в среде равновесной влажности для данной влажности продукта. Продукция должна хранится в картонных ящиках или бумажных мешках, при влажности изделий не выше 13%. Изделия, предназначенные для фасовки в мелкую целлофановую тару до 1кг, должны иметь влажность не более 12%. </a:t>
            </a:r>
          </a:p>
          <a:p>
            <a:pPr eaLnBrk="1" hangingPunct="1">
              <a:buFont typeface="Wingdings 2" pitchFamily="18" charset="2"/>
              <a:buNone/>
            </a:pPr>
            <a:endParaRPr lang="ru-RU" smtClean="0"/>
          </a:p>
        </p:txBody>
      </p:sp>
    </p:spTree>
  </p:cSld>
  <p:clrMapOvr>
    <a:masterClrMapping/>
  </p:clrMapOvr>
  <p:transition spd="med">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2714625"/>
            <a:ext cx="8229600" cy="1143000"/>
          </a:xfrm>
        </p:spPr>
        <p:txBody>
          <a:bodyPr>
            <a:normAutofit fontScale="90000"/>
          </a:bodyPr>
          <a:lstStyle/>
          <a:p>
            <a:pPr eaLnBrk="1" fontAlgn="auto" hangingPunct="1">
              <a:spcAft>
                <a:spcPts val="0"/>
              </a:spcAft>
              <a:defRPr/>
            </a:pPr>
            <a:r>
              <a:rPr lang="ru-RU" dirty="0" smtClean="0"/>
              <a:t>Схемы при производстве макаронных изделий</a:t>
            </a:r>
            <a:endParaRPr lang="ru-RU" dirty="0"/>
          </a:p>
        </p:txBody>
      </p:sp>
    </p:spTree>
  </p:cSld>
  <p:clrMapOvr>
    <a:masterClrMapping/>
  </p:clrMapOvr>
  <p:transition spd="med">
    <p:circl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pPr eaLnBrk="1" hangingPunct="1"/>
            <a:r>
              <a:rPr lang="ru-RU" sz="4000" smtClean="0"/>
              <a:t>Схема макаронного пресса:</a:t>
            </a:r>
          </a:p>
        </p:txBody>
      </p:sp>
      <p:sp>
        <p:nvSpPr>
          <p:cNvPr id="28674" name="Содержимое 2"/>
          <p:cNvSpPr>
            <a:spLocks noGrp="1"/>
          </p:cNvSpPr>
          <p:nvPr>
            <p:ph idx="1"/>
          </p:nvPr>
        </p:nvSpPr>
        <p:spPr>
          <a:xfrm>
            <a:off x="142875" y="1935163"/>
            <a:ext cx="8543925" cy="4389437"/>
          </a:xfrm>
        </p:spPr>
        <p:txBody>
          <a:bodyPr/>
          <a:lstStyle/>
          <a:p>
            <a:pPr eaLnBrk="1" hangingPunct="1">
              <a:buFont typeface="Wingdings 2" pitchFamily="18" charset="2"/>
              <a:buNone/>
            </a:pPr>
            <a:r>
              <a:rPr lang="ru-RU" sz="2400" smtClean="0"/>
              <a:t>1 — корыто; </a:t>
            </a:r>
          </a:p>
          <a:p>
            <a:pPr eaLnBrk="1" hangingPunct="1">
              <a:buFont typeface="Wingdings 2" pitchFamily="18" charset="2"/>
              <a:buNone/>
            </a:pPr>
            <a:r>
              <a:rPr lang="ru-RU" sz="2400" smtClean="0"/>
              <a:t>2 — вал; </a:t>
            </a:r>
          </a:p>
          <a:p>
            <a:pPr eaLnBrk="1" hangingPunct="1">
              <a:buFont typeface="Wingdings 2" pitchFamily="18" charset="2"/>
              <a:buNone/>
            </a:pPr>
            <a:r>
              <a:rPr lang="ru-RU" sz="2400" smtClean="0"/>
              <a:t>3 — шнековая камера; </a:t>
            </a:r>
          </a:p>
          <a:p>
            <a:pPr eaLnBrk="1" hangingPunct="1">
              <a:buFont typeface="Wingdings 2" pitchFamily="18" charset="2"/>
              <a:buNone/>
            </a:pPr>
            <a:r>
              <a:rPr lang="ru-RU" sz="2400" smtClean="0"/>
              <a:t>4 — шнек; </a:t>
            </a:r>
          </a:p>
          <a:p>
            <a:pPr eaLnBrk="1" hangingPunct="1">
              <a:buFont typeface="Wingdings 2" pitchFamily="18" charset="2"/>
              <a:buNone/>
            </a:pPr>
            <a:r>
              <a:rPr lang="ru-RU" sz="2400" smtClean="0"/>
              <a:t>5 — предматричное пространство; </a:t>
            </a:r>
          </a:p>
          <a:p>
            <a:pPr eaLnBrk="1" hangingPunct="1">
              <a:buFont typeface="Wingdings 2" pitchFamily="18" charset="2"/>
              <a:buNone/>
            </a:pPr>
            <a:r>
              <a:rPr lang="ru-RU" sz="2400" smtClean="0"/>
              <a:t>6 — матрица; </a:t>
            </a:r>
          </a:p>
          <a:p>
            <a:pPr eaLnBrk="1" hangingPunct="1">
              <a:buFont typeface="Wingdings 2" pitchFamily="18" charset="2"/>
              <a:buNone/>
            </a:pPr>
            <a:r>
              <a:rPr lang="ru-RU" sz="2400" smtClean="0"/>
              <a:t>7 — сформованный полуфабрикат</a:t>
            </a:r>
          </a:p>
          <a:p>
            <a:pPr eaLnBrk="1" hangingPunct="1">
              <a:buFont typeface="Wingdings 2" pitchFamily="18" charset="2"/>
              <a:buNone/>
            </a:pPr>
            <a:endParaRPr lang="ru-RU" smtClean="0"/>
          </a:p>
        </p:txBody>
      </p:sp>
      <p:pic>
        <p:nvPicPr>
          <p:cNvPr id="28675" name="Рисунок 4" descr="Схема макаронного пресса"/>
          <p:cNvPicPr>
            <a:picLocks noChangeAspect="1" noChangeArrowheads="1"/>
          </p:cNvPicPr>
          <p:nvPr/>
        </p:nvPicPr>
        <p:blipFill>
          <a:blip r:embed="rId2"/>
          <a:srcRect/>
          <a:stretch>
            <a:fillRect/>
          </a:stretch>
        </p:blipFill>
        <p:spPr bwMode="auto">
          <a:xfrm>
            <a:off x="5286375" y="1857375"/>
            <a:ext cx="3500438" cy="3071813"/>
          </a:xfrm>
          <a:prstGeom prst="rect">
            <a:avLst/>
          </a:prstGeom>
          <a:noFill/>
          <a:ln w="9525">
            <a:noFill/>
            <a:miter lim="800000"/>
            <a:headEnd/>
            <a:tailEnd/>
          </a:ln>
        </p:spPr>
      </p:pic>
    </p:spTree>
  </p:cSld>
  <p:clrMapOvr>
    <a:masterClrMapping/>
  </p:clrMapOvr>
  <p:transition spd="med">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571625"/>
            <a:ext cx="8229600" cy="776288"/>
          </a:xfrm>
        </p:spPr>
        <p:txBody>
          <a:bodyPr>
            <a:normAutofit fontScale="90000"/>
          </a:bodyPr>
          <a:lstStyle/>
          <a:p>
            <a:pPr eaLnBrk="1" fontAlgn="auto" hangingPunct="1">
              <a:spcAft>
                <a:spcPts val="0"/>
              </a:spcAft>
              <a:defRPr/>
            </a:pPr>
            <a:r>
              <a:rPr lang="ru-RU" sz="4400" dirty="0" smtClean="0"/>
              <a:t>Схема расположения вкладыша в формующем отверстии матрицы:</a:t>
            </a:r>
            <a:r>
              <a:rPr lang="ru-RU" dirty="0" smtClean="0"/>
              <a:t/>
            </a:r>
            <a:br>
              <a:rPr lang="ru-RU" dirty="0" smtClean="0"/>
            </a:br>
            <a:endParaRPr lang="ru-RU" dirty="0"/>
          </a:p>
        </p:txBody>
      </p:sp>
      <p:sp>
        <p:nvSpPr>
          <p:cNvPr id="29698" name="Содержимое 2"/>
          <p:cNvSpPr>
            <a:spLocks noGrp="1"/>
          </p:cNvSpPr>
          <p:nvPr>
            <p:ph idx="1"/>
          </p:nvPr>
        </p:nvSpPr>
        <p:spPr/>
        <p:txBody>
          <a:bodyPr/>
          <a:lstStyle/>
          <a:p>
            <a:pPr eaLnBrk="1" hangingPunct="1">
              <a:buFont typeface="Wingdings 2" pitchFamily="18" charset="2"/>
              <a:buNone/>
            </a:pPr>
            <a:r>
              <a:rPr lang="ru-RU" smtClean="0"/>
              <a:t>1 — фторопластовое кольцо;</a:t>
            </a:r>
          </a:p>
          <a:p>
            <a:pPr eaLnBrk="1" hangingPunct="1">
              <a:buFont typeface="Wingdings 2" pitchFamily="18" charset="2"/>
              <a:buNone/>
            </a:pPr>
            <a:r>
              <a:rPr lang="ru-RU" smtClean="0"/>
              <a:t> 2 — металлическая втулка; </a:t>
            </a:r>
          </a:p>
          <a:p>
            <a:pPr eaLnBrk="1" hangingPunct="1">
              <a:buFont typeface="Wingdings 2" pitchFamily="18" charset="2"/>
              <a:buNone/>
            </a:pPr>
            <a:r>
              <a:rPr lang="ru-RU" smtClean="0"/>
              <a:t>3 — вкладыш; </a:t>
            </a:r>
          </a:p>
          <a:p>
            <a:pPr eaLnBrk="1" hangingPunct="1">
              <a:buFont typeface="Wingdings 2" pitchFamily="18" charset="2"/>
              <a:buNone/>
            </a:pPr>
            <a:r>
              <a:rPr lang="ru-RU" smtClean="0"/>
              <a:t>4 — отверстие</a:t>
            </a:r>
          </a:p>
          <a:p>
            <a:pPr eaLnBrk="1" hangingPunct="1">
              <a:buFont typeface="Wingdings 2" pitchFamily="18" charset="2"/>
              <a:buNone/>
            </a:pPr>
            <a:endParaRPr lang="ru-RU" b="1" smtClean="0"/>
          </a:p>
          <a:p>
            <a:pPr eaLnBrk="1" hangingPunct="1">
              <a:buFont typeface="Wingdings 2" pitchFamily="18" charset="2"/>
              <a:buNone/>
            </a:pPr>
            <a:endParaRPr lang="ru-RU" b="1" smtClean="0"/>
          </a:p>
          <a:p>
            <a:pPr eaLnBrk="1" hangingPunct="1">
              <a:buFont typeface="Wingdings 2" pitchFamily="18" charset="2"/>
              <a:buNone/>
            </a:pPr>
            <a:r>
              <a:rPr lang="ru-RU" b="1" smtClean="0"/>
              <a:t>Вкладыш</a:t>
            </a:r>
            <a:r>
              <a:rPr lang="ru-RU" smtClean="0"/>
              <a:t> — это своего рода стерженек, который крепится специальными заплечиками с входной стороны формующего отверстия строго по его оси. </a:t>
            </a:r>
          </a:p>
        </p:txBody>
      </p:sp>
      <p:pic>
        <p:nvPicPr>
          <p:cNvPr id="29699" name="Рисунок 3" descr="Схема расположения вкладыша в формующем отверстии матрицы"/>
          <p:cNvPicPr>
            <a:picLocks noChangeAspect="1" noChangeArrowheads="1"/>
          </p:cNvPicPr>
          <p:nvPr/>
        </p:nvPicPr>
        <p:blipFill>
          <a:blip r:embed="rId2"/>
          <a:srcRect/>
          <a:stretch>
            <a:fillRect/>
          </a:stretch>
        </p:blipFill>
        <p:spPr bwMode="auto">
          <a:xfrm>
            <a:off x="5000625" y="1785938"/>
            <a:ext cx="3429000" cy="2714625"/>
          </a:xfrm>
          <a:prstGeom prst="rect">
            <a:avLst/>
          </a:prstGeom>
          <a:noFill/>
          <a:ln w="9525">
            <a:noFill/>
            <a:miter lim="800000"/>
            <a:headEnd/>
            <a:tailEnd/>
          </a:ln>
        </p:spPr>
      </p:pic>
    </p:spTree>
  </p:cSld>
  <p:clrMapOvr>
    <a:masterClrMapping/>
  </p:clrMapOvr>
  <p:transition spd="med">
    <p:circl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pPr eaLnBrk="1" hangingPunct="1"/>
            <a:r>
              <a:rPr lang="ru-RU" sz="4000" smtClean="0"/>
              <a:t>Ассортимент макаронных изделий:</a:t>
            </a:r>
          </a:p>
        </p:txBody>
      </p:sp>
      <p:sp>
        <p:nvSpPr>
          <p:cNvPr id="3" name="Содержимое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None/>
              <a:defRPr/>
            </a:pPr>
            <a:r>
              <a:rPr lang="ru-RU" dirty="0" smtClean="0"/>
              <a:t>Макаронные изделия в зависимости от формы подразделяют на следующие типы:</a:t>
            </a:r>
          </a:p>
          <a:p>
            <a:pPr marL="274320" indent="-274320" eaLnBrk="1" fontAlgn="auto" hangingPunct="1">
              <a:spcAft>
                <a:spcPts val="0"/>
              </a:spcAft>
              <a:buClr>
                <a:schemeClr val="accent3"/>
              </a:buClr>
              <a:buFont typeface="Wingdings 2"/>
              <a:buChar char=""/>
              <a:defRPr/>
            </a:pPr>
            <a:r>
              <a:rPr lang="ru-RU" dirty="0" smtClean="0"/>
              <a:t>трубчатые, </a:t>
            </a:r>
          </a:p>
          <a:p>
            <a:pPr marL="274320" indent="-274320" eaLnBrk="1" fontAlgn="auto" hangingPunct="1">
              <a:spcAft>
                <a:spcPts val="0"/>
              </a:spcAft>
              <a:buClr>
                <a:schemeClr val="accent3"/>
              </a:buClr>
              <a:buFont typeface="Wingdings 2"/>
              <a:buChar char=""/>
              <a:defRPr/>
            </a:pPr>
            <a:r>
              <a:rPr lang="ru-RU" dirty="0" smtClean="0"/>
              <a:t>вермишель, </a:t>
            </a:r>
          </a:p>
          <a:p>
            <a:pPr marL="274320" indent="-274320" eaLnBrk="1" fontAlgn="auto" hangingPunct="1">
              <a:spcAft>
                <a:spcPts val="0"/>
              </a:spcAft>
              <a:buClr>
                <a:schemeClr val="accent3"/>
              </a:buClr>
              <a:buFont typeface="Wingdings 2"/>
              <a:buChar char=""/>
              <a:defRPr/>
            </a:pPr>
            <a:r>
              <a:rPr lang="ru-RU" dirty="0" smtClean="0"/>
              <a:t>лапша </a:t>
            </a:r>
          </a:p>
          <a:p>
            <a:pPr marL="274320" indent="-274320" eaLnBrk="1" fontAlgn="auto" hangingPunct="1">
              <a:spcAft>
                <a:spcPts val="0"/>
              </a:spcAft>
              <a:buClr>
                <a:schemeClr val="accent3"/>
              </a:buClr>
              <a:buFont typeface="Wingdings 2"/>
              <a:buChar char=""/>
              <a:defRPr/>
            </a:pPr>
            <a:r>
              <a:rPr lang="ru-RU" dirty="0" smtClean="0"/>
              <a:t>фигурные изделия. </a:t>
            </a:r>
          </a:p>
          <a:p>
            <a:pPr marL="274320" indent="-274320" eaLnBrk="1" fontAlgn="auto" hangingPunct="1">
              <a:spcAft>
                <a:spcPts val="0"/>
              </a:spcAft>
              <a:buClr>
                <a:schemeClr val="accent3"/>
              </a:buClr>
              <a:buFont typeface="Wingdings 2"/>
              <a:buNone/>
              <a:defRPr/>
            </a:pPr>
            <a:r>
              <a:rPr lang="ru-RU" dirty="0" smtClean="0"/>
              <a:t>В свою очередь каждый тип изделий делят на виды в зависимости от их размера. Виды макаронных изделий подразделяются на сорта в зависимости от сорта муки и добавления обогатителей.</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63"/>
            <a:ext cx="8229600" cy="5824537"/>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ru-RU" sz="2900" b="1" u="sng" dirty="0" smtClean="0"/>
              <a:t>К </a:t>
            </a:r>
            <a:r>
              <a:rPr lang="ru-RU" sz="2900" b="1" i="1" u="sng" dirty="0" smtClean="0"/>
              <a:t>трубчатым изделиям</a:t>
            </a:r>
            <a:r>
              <a:rPr lang="ru-RU" sz="2900" b="1" u="sng" dirty="0" smtClean="0"/>
              <a:t> относятся макароны, перья и рожки.</a:t>
            </a:r>
          </a:p>
          <a:p>
            <a:pPr marL="274320" indent="-274320" eaLnBrk="1" fontAlgn="auto" hangingPunct="1">
              <a:spcAft>
                <a:spcPts val="0"/>
              </a:spcAft>
              <a:buClr>
                <a:schemeClr val="accent3"/>
              </a:buClr>
              <a:buFont typeface="Wingdings 2"/>
              <a:buChar char=""/>
              <a:defRPr/>
            </a:pPr>
            <a:r>
              <a:rPr lang="ru-RU" dirty="0" smtClean="0"/>
              <a:t>М а к а </a:t>
            </a:r>
            <a:r>
              <a:rPr lang="ru-RU" dirty="0" err="1" smtClean="0"/>
              <a:t>р</a:t>
            </a:r>
            <a:r>
              <a:rPr lang="ru-RU" dirty="0" smtClean="0"/>
              <a:t> о </a:t>
            </a:r>
            <a:r>
              <a:rPr lang="ru-RU" dirty="0" err="1" smtClean="0"/>
              <a:t>н</a:t>
            </a:r>
            <a:r>
              <a:rPr lang="ru-RU" dirty="0" smtClean="0"/>
              <a:t> </a:t>
            </a:r>
            <a:r>
              <a:rPr lang="ru-RU" dirty="0" err="1" smtClean="0"/>
              <a:t>ы</a:t>
            </a:r>
            <a:r>
              <a:rPr lang="ru-RU" dirty="0" smtClean="0"/>
              <a:t> - размерные изделия в виде трубочек длиной 15, 22, 30 и 40</a:t>
            </a:r>
          </a:p>
          <a:p>
            <a:pPr marL="274320" indent="-274320" eaLnBrk="1" fontAlgn="auto" hangingPunct="1">
              <a:spcAft>
                <a:spcPts val="0"/>
              </a:spcAft>
              <a:buClr>
                <a:schemeClr val="accent3"/>
              </a:buClr>
              <a:buFont typeface="Wingdings 2"/>
              <a:buNone/>
              <a:defRPr/>
            </a:pPr>
            <a:r>
              <a:rPr lang="ru-RU" dirty="0" smtClean="0"/>
              <a:t>см. Они изготовляются следующих видов: соломка - с внешним диаметром до 4 </a:t>
            </a:r>
            <a:r>
              <a:rPr lang="ru-RU" dirty="0" err="1" smtClean="0"/>
              <a:t>мм,особые</a:t>
            </a:r>
            <a:r>
              <a:rPr lang="ru-RU" dirty="0" smtClean="0"/>
              <a:t> и особые гофрированные - 4 - 5,5 мм, обыкновенные и обыкновенные гофрированные - 5,5-7 мм, любительские и любительские гофрированные - более 7 мм. На поверхности гофрированных изделий имеются продольные бороздки.</a:t>
            </a:r>
          </a:p>
          <a:p>
            <a:pPr marL="274320" indent="-274320" eaLnBrk="1" fontAlgn="auto" hangingPunct="1">
              <a:spcAft>
                <a:spcPts val="0"/>
              </a:spcAft>
              <a:buClr>
                <a:schemeClr val="accent3"/>
              </a:buClr>
              <a:buFont typeface="Wingdings 2"/>
              <a:buChar char=""/>
              <a:defRPr/>
            </a:pPr>
            <a:r>
              <a:rPr lang="ru-RU" dirty="0" smtClean="0"/>
              <a:t>П е </a:t>
            </a:r>
            <a:r>
              <a:rPr lang="ru-RU" dirty="0" err="1" smtClean="0"/>
              <a:t>р</a:t>
            </a:r>
            <a:r>
              <a:rPr lang="ru-RU" dirty="0" smtClean="0"/>
              <a:t> </a:t>
            </a:r>
            <a:r>
              <a:rPr lang="ru-RU" dirty="0" err="1" smtClean="0"/>
              <a:t>ь</a:t>
            </a:r>
            <a:r>
              <a:rPr lang="ru-RU" dirty="0" smtClean="0"/>
              <a:t> я  - трубки со скошенными срезами длиной 10-15 см. Они вырабатываются тех же видов что и макароны, за исключением соломки.</a:t>
            </a:r>
          </a:p>
          <a:p>
            <a:pPr marL="274320" indent="-274320" eaLnBrk="1" fontAlgn="auto" hangingPunct="1">
              <a:spcAft>
                <a:spcPts val="0"/>
              </a:spcAft>
              <a:buClr>
                <a:schemeClr val="accent3"/>
              </a:buClr>
              <a:buFont typeface="Wingdings 2"/>
              <a:buChar char=""/>
              <a:defRPr/>
            </a:pPr>
            <a:r>
              <a:rPr lang="ru-RU" dirty="0" smtClean="0"/>
              <a:t>Р о ж к и  - трубки, изогнутые в виде дуги, длиной 1 - 5 см. Они бывают</a:t>
            </a:r>
          </a:p>
          <a:p>
            <a:pPr marL="274320" indent="-274320" eaLnBrk="1" fontAlgn="auto" hangingPunct="1">
              <a:spcAft>
                <a:spcPts val="0"/>
              </a:spcAft>
              <a:buClr>
                <a:schemeClr val="accent3"/>
              </a:buClr>
              <a:buFont typeface="Wingdings 2"/>
              <a:buNone/>
              <a:defRPr/>
            </a:pPr>
            <a:r>
              <a:rPr lang="ru-RU" dirty="0" smtClean="0"/>
              <a:t>следующих видов: соломка - диаметром до 4 мм, особые и особые гофрированные- 4-5.5мм, обыкновенные - 5-7мм, многогранны - размером грани  не более 7 мм.</a:t>
            </a:r>
          </a:p>
          <a:p>
            <a:pPr marL="274320" indent="-274320" eaLnBrk="1" fontAlgn="auto" hangingPunct="1">
              <a:spcAft>
                <a:spcPts val="0"/>
              </a:spcAft>
              <a:buClr>
                <a:schemeClr val="accent3"/>
              </a:buClr>
              <a:buFont typeface="Wingdings 2"/>
              <a:buNone/>
              <a:defRPr/>
            </a:pPr>
            <a:r>
              <a:rPr lang="ru-RU" dirty="0" smtClean="0"/>
              <a:t>Толщина стенок трубчатых изделий должна быть  не более 1,5 мм (у</a:t>
            </a:r>
          </a:p>
          <a:p>
            <a:pPr marL="274320" indent="-274320" eaLnBrk="1" fontAlgn="auto" hangingPunct="1">
              <a:spcAft>
                <a:spcPts val="0"/>
              </a:spcAft>
              <a:buClr>
                <a:schemeClr val="accent3"/>
              </a:buClr>
              <a:buFont typeface="Wingdings 2"/>
              <a:buNone/>
              <a:defRPr/>
            </a:pPr>
            <a:r>
              <a:rPr lang="ru-RU" dirty="0" smtClean="0"/>
              <a:t>гофрированных 2 мм.)</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313" y="357188"/>
            <a:ext cx="5214937" cy="6072187"/>
          </a:xfrm>
        </p:spPr>
        <p:txBody>
          <a:bodyPr>
            <a:normAutofit fontScale="92500"/>
          </a:bodyPr>
          <a:lstStyle/>
          <a:p>
            <a:pPr marL="274320" indent="-274320" eaLnBrk="1" fontAlgn="auto" hangingPunct="1">
              <a:spcAft>
                <a:spcPts val="0"/>
              </a:spcAft>
              <a:buClr>
                <a:schemeClr val="accent3"/>
              </a:buClr>
              <a:buFont typeface="Wingdings 2"/>
              <a:buNone/>
              <a:defRPr/>
            </a:pPr>
            <a:r>
              <a:rPr lang="ru-RU" dirty="0" smtClean="0"/>
              <a:t>В е </a:t>
            </a:r>
            <a:r>
              <a:rPr lang="ru-RU" dirty="0" err="1" smtClean="0"/>
              <a:t>р</a:t>
            </a:r>
            <a:r>
              <a:rPr lang="ru-RU" dirty="0" smtClean="0"/>
              <a:t> м и </a:t>
            </a:r>
            <a:r>
              <a:rPr lang="ru-RU" dirty="0" err="1" smtClean="0"/>
              <a:t>ш</a:t>
            </a:r>
            <a:r>
              <a:rPr lang="ru-RU" dirty="0" smtClean="0"/>
              <a:t> е л </a:t>
            </a:r>
            <a:r>
              <a:rPr lang="ru-RU" dirty="0" err="1" smtClean="0"/>
              <a:t>ь</a:t>
            </a:r>
            <a:r>
              <a:rPr lang="ru-RU" dirty="0" smtClean="0"/>
              <a:t> </a:t>
            </a:r>
            <a:r>
              <a:rPr lang="ru-RU" i="1" dirty="0" smtClean="0"/>
              <a:t>-</a:t>
            </a:r>
            <a:r>
              <a:rPr lang="ru-RU" dirty="0" smtClean="0"/>
              <a:t> изделия в виде нитей. В зависимости от толщины нити вырабатывается вермишель паутинка диаметром до 0,8 мм.; тонкая 1,2 , обыкновенная - до 1,5 и любительская -до 3 мм. По длине нити вермишель делится на короткую длиной не менее 1,5 см. длинную - не менее 20 см, длинную гнутую - длиной  не менее 20 см, согнутую пополам. Вермишель паутинку и тонкую изготавливают также в виде бантиков и мотков весом до 30 гр.</a:t>
            </a:r>
          </a:p>
          <a:p>
            <a:pPr marL="274320" indent="-274320" eaLnBrk="1" fontAlgn="auto" hangingPunct="1">
              <a:spcAft>
                <a:spcPts val="0"/>
              </a:spcAft>
              <a:buClr>
                <a:schemeClr val="accent3"/>
              </a:buClr>
              <a:buFont typeface="Wingdings 2"/>
              <a:buNone/>
              <a:defRPr/>
            </a:pPr>
            <a:endParaRPr lang="ru-RU" dirty="0"/>
          </a:p>
        </p:txBody>
      </p:sp>
      <p:pic>
        <p:nvPicPr>
          <p:cNvPr id="32770" name="Picture 2"/>
          <p:cNvPicPr>
            <a:picLocks noChangeAspect="1" noChangeArrowheads="1"/>
          </p:cNvPicPr>
          <p:nvPr/>
        </p:nvPicPr>
        <p:blipFill>
          <a:blip r:embed="rId2"/>
          <a:srcRect/>
          <a:stretch>
            <a:fillRect/>
          </a:stretch>
        </p:blipFill>
        <p:spPr bwMode="auto">
          <a:xfrm>
            <a:off x="5500688" y="1071563"/>
            <a:ext cx="3381375" cy="4762500"/>
          </a:xfrm>
          <a:prstGeom prst="rect">
            <a:avLst/>
          </a:prstGeom>
          <a:noFill/>
          <a:ln w="9525">
            <a:noFill/>
            <a:miter lim="800000"/>
            <a:headEnd/>
            <a:tailEnd/>
          </a:ln>
        </p:spPr>
      </p:pic>
    </p:spTree>
  </p:cSld>
  <p:clrMapOvr>
    <a:masterClrMapping/>
  </p:clrMapOvr>
  <p:transition spd="med">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000125"/>
            <a:ext cx="8229600" cy="785813"/>
          </a:xfrm>
        </p:spPr>
        <p:txBody>
          <a:bodyPr>
            <a:normAutofit fontScale="90000"/>
          </a:bodyPr>
          <a:lstStyle/>
          <a:p>
            <a:pPr eaLnBrk="1" fontAlgn="auto" hangingPunct="1">
              <a:spcAft>
                <a:spcPts val="0"/>
              </a:spcAft>
              <a:defRPr/>
            </a:pPr>
            <a:r>
              <a:rPr lang="ru-RU" sz="4400" b="1" u="sng" dirty="0" smtClean="0"/>
              <a:t>Приготовление макаронного теста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marL="274320" indent="-274320" eaLnBrk="1" fontAlgn="auto" hangingPunct="1">
              <a:spcAft>
                <a:spcPts val="0"/>
              </a:spcAft>
              <a:buClr>
                <a:schemeClr val="accent3"/>
              </a:buClr>
              <a:buFont typeface="Wingdings 2"/>
              <a:buChar char=""/>
              <a:defRPr/>
            </a:pPr>
            <a:r>
              <a:rPr lang="ru-RU" dirty="0" smtClean="0"/>
              <a:t>      Макаронное тесто, по своему составу, является самым простым из всех видов теста, употребляемом в производстве мучных изделий. Зачастую, рецептура состоит только из муки и воды. Внесение каких либо добавок и </a:t>
            </a:r>
            <a:r>
              <a:rPr lang="ru-RU" dirty="0" err="1" smtClean="0"/>
              <a:t>улучшителей</a:t>
            </a:r>
            <a:r>
              <a:rPr lang="ru-RU" dirty="0" smtClean="0"/>
              <a:t>, значительно повышает себестоимость макаронных изделий и делает макаронное производство малорентабельным. </a:t>
            </a:r>
          </a:p>
          <a:p>
            <a:pPr marL="274320" indent="-274320" eaLnBrk="1" fontAlgn="auto" hangingPunct="1">
              <a:spcAft>
                <a:spcPts val="0"/>
              </a:spcAft>
              <a:buClr>
                <a:schemeClr val="accent3"/>
              </a:buClr>
              <a:buFont typeface="Wingdings 2"/>
              <a:buChar char=""/>
              <a:defRPr/>
            </a:pPr>
            <a:r>
              <a:rPr lang="ru-RU" dirty="0" smtClean="0"/>
              <a:t>      При замесе макаронного теста, в муку, добавляется намного меньше воды, чем для приготовления других видов теста, например хлебного. Готовое макаронное тесто имеет </a:t>
            </a:r>
            <a:r>
              <a:rPr lang="ru-RU" dirty="0" err="1" smtClean="0"/>
              <a:t>крошкообразную</a:t>
            </a:r>
            <a:r>
              <a:rPr lang="ru-RU" dirty="0" smtClean="0"/>
              <a:t> структуру и только в процессе дальнейшего прессования, превращается в однородную массу, пригодную для формирования.</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313" y="571500"/>
            <a:ext cx="5429250" cy="6000750"/>
          </a:xfrm>
        </p:spPr>
        <p:txBody>
          <a:bodyPr>
            <a:normAutofit fontScale="92500"/>
          </a:bodyPr>
          <a:lstStyle/>
          <a:p>
            <a:pPr marL="274320" indent="-274320" eaLnBrk="1" fontAlgn="auto" hangingPunct="1">
              <a:spcAft>
                <a:spcPts val="0"/>
              </a:spcAft>
              <a:buClr>
                <a:schemeClr val="accent3"/>
              </a:buClr>
              <a:buFont typeface="Wingdings 2"/>
              <a:buNone/>
              <a:defRPr/>
            </a:pPr>
            <a:r>
              <a:rPr lang="ru-RU" dirty="0" smtClean="0"/>
              <a:t>Л а </a:t>
            </a:r>
            <a:r>
              <a:rPr lang="ru-RU" dirty="0" err="1" smtClean="0"/>
              <a:t>п</a:t>
            </a:r>
            <a:r>
              <a:rPr lang="ru-RU" dirty="0" smtClean="0"/>
              <a:t> </a:t>
            </a:r>
            <a:r>
              <a:rPr lang="ru-RU" dirty="0" err="1" smtClean="0"/>
              <a:t>ш</a:t>
            </a:r>
            <a:r>
              <a:rPr lang="ru-RU" dirty="0" smtClean="0"/>
              <a:t> </a:t>
            </a:r>
            <a:r>
              <a:rPr lang="ru-RU" dirty="0" err="1" smtClean="0"/>
              <a:t>а</a:t>
            </a:r>
            <a:r>
              <a:rPr lang="ru-RU" dirty="0" smtClean="0"/>
              <a:t> - изделия в виде лент. Вырабатывают лапшу узкую шириной до 3 мм, толщиной до 2 мм, длиной не менее 1,5см; широкую - шириной 3,7 мм, толщиной до 1,5 мм, длиной не менее 2 см; длинную и длинную гнутую - шириной до 7 мм, толщиной до 2 мм, длиной не менее 20 мм; овальную волнообразную, пилообразную- шириной от 3 до 20 мм, толщиной до 2 мм и длиной не менее 2 мм ( короткую)и 20 мм (длинную). Лапшу изготовляют также в виде бантиков и мотков весом до 50 г.</a:t>
            </a:r>
          </a:p>
          <a:p>
            <a:pPr marL="274320" indent="-274320" eaLnBrk="1" fontAlgn="auto" hangingPunct="1">
              <a:spcAft>
                <a:spcPts val="0"/>
              </a:spcAft>
              <a:buClr>
                <a:schemeClr val="accent3"/>
              </a:buClr>
              <a:buFont typeface="Wingdings 2"/>
              <a:buNone/>
              <a:defRPr/>
            </a:pPr>
            <a:endParaRPr lang="ru-RU" dirty="0"/>
          </a:p>
        </p:txBody>
      </p:sp>
      <p:pic>
        <p:nvPicPr>
          <p:cNvPr id="33794" name="Picture 2"/>
          <p:cNvPicPr>
            <a:picLocks noChangeAspect="1" noChangeArrowheads="1"/>
          </p:cNvPicPr>
          <p:nvPr/>
        </p:nvPicPr>
        <p:blipFill>
          <a:blip r:embed="rId2"/>
          <a:srcRect/>
          <a:stretch>
            <a:fillRect/>
          </a:stretch>
        </p:blipFill>
        <p:spPr bwMode="auto">
          <a:xfrm>
            <a:off x="5357813" y="1214438"/>
            <a:ext cx="3571875" cy="3786187"/>
          </a:xfrm>
          <a:prstGeom prst="rect">
            <a:avLst/>
          </a:prstGeom>
          <a:noFill/>
          <a:ln w="9525">
            <a:noFill/>
            <a:miter lim="800000"/>
            <a:headEnd/>
            <a:tailEnd/>
          </a:ln>
        </p:spPr>
      </p:pic>
    </p:spTree>
  </p:cSld>
  <p:clrMapOvr>
    <a:masterClrMapping/>
  </p:clrMapOvr>
  <p:transition spd="med">
    <p:circl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Содержимое 2"/>
          <p:cNvSpPr>
            <a:spLocks noGrp="1"/>
          </p:cNvSpPr>
          <p:nvPr>
            <p:ph idx="1"/>
          </p:nvPr>
        </p:nvSpPr>
        <p:spPr>
          <a:xfrm>
            <a:off x="214313" y="428625"/>
            <a:ext cx="8229600" cy="2143125"/>
          </a:xfrm>
        </p:spPr>
        <p:txBody>
          <a:bodyPr/>
          <a:lstStyle/>
          <a:p>
            <a:pPr eaLnBrk="1" hangingPunct="1">
              <a:buFont typeface="Wingdings 2" pitchFamily="18" charset="2"/>
              <a:buNone/>
            </a:pPr>
            <a:r>
              <a:rPr lang="ru-RU" smtClean="0"/>
              <a:t>Ф и г у р н ы е  и з д е л и я - выпускаются в виде плоских и объемных фигур определенных размеров. Они подразделяются на следующие виды: ракушки, ушки, зерна, звездочки, буквы алфавита и др.</a:t>
            </a:r>
          </a:p>
          <a:p>
            <a:pPr eaLnBrk="1" hangingPunct="1">
              <a:buFont typeface="Wingdings 2" pitchFamily="18" charset="2"/>
              <a:buNone/>
            </a:pPr>
            <a:endParaRPr lang="ru-RU" smtClean="0"/>
          </a:p>
        </p:txBody>
      </p:sp>
      <p:pic>
        <p:nvPicPr>
          <p:cNvPr id="34818" name="Picture 2"/>
          <p:cNvPicPr>
            <a:picLocks noChangeAspect="1" noChangeArrowheads="1"/>
          </p:cNvPicPr>
          <p:nvPr/>
        </p:nvPicPr>
        <p:blipFill>
          <a:blip r:embed="rId2"/>
          <a:srcRect/>
          <a:stretch>
            <a:fillRect/>
          </a:stretch>
        </p:blipFill>
        <p:spPr bwMode="auto">
          <a:xfrm>
            <a:off x="285750" y="2571750"/>
            <a:ext cx="3314700" cy="4286250"/>
          </a:xfrm>
          <a:prstGeom prst="rect">
            <a:avLst/>
          </a:prstGeom>
          <a:noFill/>
          <a:ln w="9525">
            <a:noFill/>
            <a:miter lim="800000"/>
            <a:headEnd/>
            <a:tailEnd/>
          </a:ln>
        </p:spPr>
      </p:pic>
      <p:pic>
        <p:nvPicPr>
          <p:cNvPr id="34819" name="Picture 3"/>
          <p:cNvPicPr>
            <a:picLocks noChangeAspect="1" noChangeArrowheads="1"/>
          </p:cNvPicPr>
          <p:nvPr/>
        </p:nvPicPr>
        <p:blipFill>
          <a:blip r:embed="rId3"/>
          <a:srcRect/>
          <a:stretch>
            <a:fillRect/>
          </a:stretch>
        </p:blipFill>
        <p:spPr bwMode="auto">
          <a:xfrm>
            <a:off x="4643438" y="2571750"/>
            <a:ext cx="3324225" cy="4286250"/>
          </a:xfrm>
          <a:prstGeom prst="rect">
            <a:avLst/>
          </a:prstGeom>
          <a:noFill/>
          <a:ln w="9525">
            <a:noFill/>
            <a:miter lim="800000"/>
            <a:headEnd/>
            <a:tailEnd/>
          </a:ln>
        </p:spPr>
      </p:pic>
    </p:spTree>
  </p:cSld>
  <p:clrMapOvr>
    <a:masterClrMapping/>
  </p:clrMapOvr>
  <p:transition spd="med">
    <p:circl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 </a:t>
            </a:r>
            <a:r>
              <a:rPr lang="ru-RU" sz="4400" b="1" dirty="0" smtClean="0"/>
              <a:t>Требования к качеству макаронных изделий</a:t>
            </a:r>
            <a:r>
              <a:rPr lang="ru-RU" sz="4400" dirty="0" smtClean="0"/>
              <a:t>                 </a:t>
            </a:r>
            <a:endParaRPr lang="ru-RU" sz="4400" dirty="0"/>
          </a:p>
        </p:txBody>
      </p:sp>
      <p:sp>
        <p:nvSpPr>
          <p:cNvPr id="35842" name="Содержимое 2"/>
          <p:cNvSpPr>
            <a:spLocks noGrp="1"/>
          </p:cNvSpPr>
          <p:nvPr>
            <p:ph idx="1"/>
          </p:nvPr>
        </p:nvSpPr>
        <p:spPr>
          <a:xfrm>
            <a:off x="457200" y="1935163"/>
            <a:ext cx="8229600" cy="2565400"/>
          </a:xfrm>
        </p:spPr>
        <p:txBody>
          <a:bodyPr/>
          <a:lstStyle/>
          <a:p>
            <a:pPr eaLnBrk="1" hangingPunct="1">
              <a:buFont typeface="Wingdings 2" pitchFamily="18" charset="2"/>
              <a:buNone/>
            </a:pPr>
            <a:r>
              <a:rPr lang="ru-RU" sz="2400" smtClean="0"/>
              <a:t>Показателями качества макаронных изделий являются: внешний вид, вкус и запах,наличие ломаных, деформированных изделий, а также крошки, влажность продуктов, их кислотность, Развариваемость, прочность отсутствие в них амбарных вредителей и металлопримесей.</a:t>
            </a:r>
          </a:p>
          <a:p>
            <a:pPr eaLnBrk="1" hangingPunct="1">
              <a:buFont typeface="Wingdings 2" pitchFamily="18" charset="2"/>
              <a:buNone/>
            </a:pPr>
            <a:endParaRPr lang="ru-RU" smtClean="0"/>
          </a:p>
        </p:txBody>
      </p:sp>
      <p:pic>
        <p:nvPicPr>
          <p:cNvPr id="35843" name="Picture 2"/>
          <p:cNvPicPr>
            <a:picLocks noChangeAspect="1" noChangeArrowheads="1"/>
          </p:cNvPicPr>
          <p:nvPr/>
        </p:nvPicPr>
        <p:blipFill>
          <a:blip r:embed="rId2"/>
          <a:srcRect/>
          <a:stretch>
            <a:fillRect/>
          </a:stretch>
        </p:blipFill>
        <p:spPr bwMode="auto">
          <a:xfrm>
            <a:off x="3786188" y="3929063"/>
            <a:ext cx="3810000" cy="2581275"/>
          </a:xfrm>
          <a:prstGeom prst="rect">
            <a:avLst/>
          </a:prstGeom>
          <a:noFill/>
          <a:ln w="9525">
            <a:noFill/>
            <a:miter lim="800000"/>
            <a:headEnd/>
            <a:tailEnd/>
          </a:ln>
        </p:spPr>
      </p:pic>
    </p:spTree>
  </p:cSld>
  <p:clrMapOvr>
    <a:masterClrMapping/>
  </p:clrMapOvr>
  <p:transition spd="med">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a:xfrm>
            <a:off x="428625" y="642938"/>
            <a:ext cx="8229600" cy="704850"/>
          </a:xfrm>
        </p:spPr>
        <p:txBody>
          <a:bodyPr/>
          <a:lstStyle/>
          <a:p>
            <a:pPr eaLnBrk="1" hangingPunct="1"/>
            <a:r>
              <a:rPr lang="ru-RU" sz="4000" smtClean="0"/>
              <a:t> </a:t>
            </a:r>
            <a:r>
              <a:rPr lang="ru-RU" sz="4000" b="1" smtClean="0"/>
              <a:t>Внешний вид макаронных изделий</a:t>
            </a:r>
            <a:r>
              <a:rPr lang="ru-RU" sz="4000" smtClean="0"/>
              <a:t>. </a:t>
            </a:r>
          </a:p>
        </p:txBody>
      </p:sp>
      <p:sp>
        <p:nvSpPr>
          <p:cNvPr id="3" name="Содержимое 2"/>
          <p:cNvSpPr>
            <a:spLocks noGrp="1"/>
          </p:cNvSpPr>
          <p:nvPr>
            <p:ph idx="1"/>
          </p:nvPr>
        </p:nvSpPr>
        <p:spPr>
          <a:xfrm>
            <a:off x="285750" y="1500188"/>
            <a:ext cx="5114925" cy="5072062"/>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ru-RU" dirty="0" smtClean="0"/>
              <a:t>Макаронные изделия должны иметь правильную форму. Но допускаются небольшие изгибы и искривления изделий. Поверхность изделий сортов экстра яичный и высший яичный должна быть гладкой, у остальных сортов допускается шероховатость (для сорта экстра - слабо ощутимая шероховатость). Излом изделий должен быть стекловидным. Цвет изделий -однотонный, соответствующий сорту муки (кремовый - для сорта экстра, белый -для высшего сорта, белый с желтоватым или сероватым оттенком - для </a:t>
            </a:r>
            <a:r>
              <a:rPr lang="ru-RU" dirty="0" err="1" smtClean="0"/>
              <a:t>первого,светло</a:t>
            </a:r>
            <a:r>
              <a:rPr lang="ru-RU" dirty="0" smtClean="0"/>
              <a:t> - оранжевый для изделий с добавлением томата - пасты). В изделиях не допускаются следы </a:t>
            </a:r>
            <a:r>
              <a:rPr lang="ru-RU" dirty="0" err="1" smtClean="0"/>
              <a:t>непромеса</a:t>
            </a:r>
            <a:r>
              <a:rPr lang="ru-RU" dirty="0" smtClean="0"/>
              <a:t> (белые полосы и пятна), а также частички отрубей в виде темных точек и пятен.</a:t>
            </a:r>
          </a:p>
          <a:p>
            <a:pPr marL="274320" indent="-274320" eaLnBrk="1" fontAlgn="auto" hangingPunct="1">
              <a:spcAft>
                <a:spcPts val="0"/>
              </a:spcAft>
              <a:buClr>
                <a:schemeClr val="accent3"/>
              </a:buClr>
              <a:buFont typeface="Wingdings 2"/>
              <a:buNone/>
              <a:defRPr/>
            </a:pPr>
            <a:endParaRPr lang="ru-RU" dirty="0"/>
          </a:p>
        </p:txBody>
      </p:sp>
      <p:pic>
        <p:nvPicPr>
          <p:cNvPr id="36867" name="Picture 2"/>
          <p:cNvPicPr>
            <a:picLocks noChangeAspect="1" noChangeArrowheads="1"/>
          </p:cNvPicPr>
          <p:nvPr/>
        </p:nvPicPr>
        <p:blipFill>
          <a:blip r:embed="rId2"/>
          <a:srcRect/>
          <a:stretch>
            <a:fillRect/>
          </a:stretch>
        </p:blipFill>
        <p:spPr bwMode="auto">
          <a:xfrm>
            <a:off x="5357813" y="1714500"/>
            <a:ext cx="3600450" cy="4533900"/>
          </a:xfrm>
          <a:prstGeom prst="rect">
            <a:avLst/>
          </a:prstGeom>
          <a:noFill/>
          <a:ln w="9525">
            <a:noFill/>
            <a:miter lim="800000"/>
            <a:headEnd/>
            <a:tailEnd/>
          </a:ln>
        </p:spPr>
      </p:pic>
    </p:spTree>
  </p:cSld>
  <p:clrMapOvr>
    <a:masterClrMapping/>
  </p:clrMapOvr>
  <p:transition spd="med">
    <p:circl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857250"/>
            <a:ext cx="8229600" cy="633413"/>
          </a:xfrm>
        </p:spPr>
        <p:txBody>
          <a:bodyPr>
            <a:normAutofit fontScale="90000"/>
          </a:bodyPr>
          <a:lstStyle/>
          <a:p>
            <a:pPr eaLnBrk="1" fontAlgn="auto" hangingPunct="1">
              <a:spcAft>
                <a:spcPts val="0"/>
              </a:spcAft>
              <a:defRPr/>
            </a:pPr>
            <a:r>
              <a:rPr lang="ru-RU" dirty="0" smtClean="0"/>
              <a:t> </a:t>
            </a:r>
            <a:r>
              <a:rPr lang="ru-RU" sz="4400" b="1" dirty="0" smtClean="0"/>
              <a:t>Вкус и запах макаронных изделий.</a:t>
            </a:r>
            <a:r>
              <a:rPr lang="ru-RU" sz="4400" dirty="0" smtClean="0"/>
              <a:t> </a:t>
            </a:r>
            <a:endParaRPr lang="ru-RU" sz="4400" dirty="0"/>
          </a:p>
        </p:txBody>
      </p:sp>
      <p:sp>
        <p:nvSpPr>
          <p:cNvPr id="3" name="Содержимое 2"/>
          <p:cNvSpPr>
            <a:spLocks noGrp="1"/>
          </p:cNvSpPr>
          <p:nvPr>
            <p:ph idx="1"/>
          </p:nvPr>
        </p:nvSpPr>
        <p:spPr>
          <a:xfrm>
            <a:off x="428625" y="1500188"/>
            <a:ext cx="8543925" cy="2286000"/>
          </a:xfrm>
        </p:spPr>
        <p:txBody>
          <a:bodyPr>
            <a:normAutofit fontScale="85000" lnSpcReduction="10000"/>
          </a:bodyPr>
          <a:lstStyle/>
          <a:p>
            <a:pPr marL="274320" indent="-274320" eaLnBrk="1" fontAlgn="auto" hangingPunct="1">
              <a:spcAft>
                <a:spcPts val="0"/>
              </a:spcAft>
              <a:buClr>
                <a:schemeClr val="accent3"/>
              </a:buClr>
              <a:buFont typeface="Wingdings 2"/>
              <a:buNone/>
              <a:defRPr/>
            </a:pPr>
            <a:r>
              <a:rPr lang="ru-RU" dirty="0" smtClean="0"/>
              <a:t>Изделия должны иметь свойственный им вкус и запах, без горечи, кисловатости и других посторонних привкусов, затхлости, плесени и других посторонних запахов. Вкус и запах изделий определяют до и после варки. Несвойственные изделиям вкус и запах могут возникать в результате порчи их при хранении, сушки (прокисания теста) или при использовании недоброкачественной муки.</a:t>
            </a:r>
          </a:p>
          <a:p>
            <a:pPr marL="274320" indent="-274320" eaLnBrk="1" fontAlgn="auto" hangingPunct="1">
              <a:spcAft>
                <a:spcPts val="0"/>
              </a:spcAft>
              <a:buClr>
                <a:schemeClr val="accent3"/>
              </a:buClr>
              <a:buFont typeface="Wingdings 2"/>
              <a:buNone/>
              <a:defRPr/>
            </a:pPr>
            <a:endParaRPr lang="ru-RU" dirty="0"/>
          </a:p>
        </p:txBody>
      </p:sp>
      <p:pic>
        <p:nvPicPr>
          <p:cNvPr id="37891" name="Picture 2"/>
          <p:cNvPicPr>
            <a:picLocks noChangeAspect="1" noChangeArrowheads="1"/>
          </p:cNvPicPr>
          <p:nvPr/>
        </p:nvPicPr>
        <p:blipFill>
          <a:blip r:embed="rId2"/>
          <a:srcRect/>
          <a:stretch>
            <a:fillRect/>
          </a:stretch>
        </p:blipFill>
        <p:spPr bwMode="auto">
          <a:xfrm>
            <a:off x="0" y="3714750"/>
            <a:ext cx="3998913" cy="3143250"/>
          </a:xfrm>
          <a:prstGeom prst="rect">
            <a:avLst/>
          </a:prstGeom>
          <a:noFill/>
          <a:ln w="9525">
            <a:noFill/>
            <a:miter lim="800000"/>
            <a:headEnd/>
            <a:tailEnd/>
          </a:ln>
        </p:spPr>
      </p:pic>
      <p:pic>
        <p:nvPicPr>
          <p:cNvPr id="37892" name="Picture 3"/>
          <p:cNvPicPr>
            <a:picLocks noChangeAspect="1" noChangeArrowheads="1"/>
          </p:cNvPicPr>
          <p:nvPr/>
        </p:nvPicPr>
        <p:blipFill>
          <a:blip r:embed="rId3"/>
          <a:srcRect/>
          <a:stretch>
            <a:fillRect/>
          </a:stretch>
        </p:blipFill>
        <p:spPr bwMode="auto">
          <a:xfrm>
            <a:off x="4357688" y="3810000"/>
            <a:ext cx="4572000" cy="3048000"/>
          </a:xfrm>
          <a:prstGeom prst="rect">
            <a:avLst/>
          </a:prstGeom>
          <a:noFill/>
          <a:ln w="9525">
            <a:noFill/>
            <a:miter lim="800000"/>
            <a:headEnd/>
            <a:tailEnd/>
          </a:ln>
        </p:spPr>
      </p:pic>
    </p:spTree>
  </p:cSld>
  <p:clrMapOvr>
    <a:masterClrMapping/>
  </p:clrMapOvr>
  <p:transition spd="med">
    <p:circl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500063"/>
            <a:ext cx="8229600" cy="990600"/>
          </a:xfrm>
        </p:spPr>
        <p:txBody>
          <a:bodyPr>
            <a:normAutofit fontScale="90000"/>
          </a:bodyPr>
          <a:lstStyle/>
          <a:p>
            <a:pPr eaLnBrk="1" fontAlgn="auto" hangingPunct="1">
              <a:spcAft>
                <a:spcPts val="0"/>
              </a:spcAft>
              <a:defRPr/>
            </a:pPr>
            <a:r>
              <a:rPr lang="ru-RU" dirty="0" smtClean="0"/>
              <a:t> </a:t>
            </a:r>
            <a:r>
              <a:rPr lang="ru-RU" sz="4400" b="1" dirty="0" smtClean="0"/>
              <a:t>Содержание деформированных изделий, лома и крошки</a:t>
            </a:r>
            <a:endParaRPr lang="ru-RU" sz="4400" dirty="0"/>
          </a:p>
        </p:txBody>
      </p:sp>
      <p:sp>
        <p:nvSpPr>
          <p:cNvPr id="3" name="Содержимое 2"/>
          <p:cNvSpPr>
            <a:spLocks noGrp="1"/>
          </p:cNvSpPr>
          <p:nvPr>
            <p:ph idx="1"/>
          </p:nvPr>
        </p:nvSpPr>
        <p:spPr>
          <a:xfrm>
            <a:off x="0" y="1571625"/>
            <a:ext cx="5757863" cy="5286375"/>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ru-RU" dirty="0" smtClean="0"/>
              <a:t>Прочность макарон на излом нормируется в зависимости от диаметра изделий и сорта в пределах от 70 до 800 </a:t>
            </a:r>
            <a:r>
              <a:rPr lang="ru-RU" dirty="0" err="1" smtClean="0"/>
              <a:t>гс</a:t>
            </a:r>
            <a:r>
              <a:rPr lang="ru-RU" dirty="0" smtClean="0"/>
              <a:t>.  В макаронных изделиях стандартом нормируется содержание деформированных изделий (несвойственных данному виду изделий по форме или смятых, разорванных) лома (ломом считаются макароны прямые или согнутые длиной 5-13,5 см) и крошки. К крошке относятся макароны и перья длиной менее 5 см, рожки - менее 1 см, вермишель - длиной менее 1,5 см, лапша - менее 1,5-2 см. Деформированные изделия получаются при нарушении технологии производства или использовании муки, дающей неэластичное тесто. Лом и крошка образуются при механических воздействиях на изделия при упаковке, перевозке и хранении, а также при </a:t>
            </a:r>
            <a:r>
              <a:rPr lang="ru-RU" dirty="0" err="1" smtClean="0"/>
              <a:t>промораживании</a:t>
            </a:r>
            <a:r>
              <a:rPr lang="ru-RU" dirty="0" smtClean="0"/>
              <a:t> изделий, нарушении режима сушки, использование муки, бедной клейковиной.</a:t>
            </a:r>
          </a:p>
          <a:p>
            <a:pPr marL="274320" indent="-274320" eaLnBrk="1" fontAlgn="auto" hangingPunct="1">
              <a:spcAft>
                <a:spcPts val="0"/>
              </a:spcAft>
              <a:buClr>
                <a:schemeClr val="accent3"/>
              </a:buClr>
              <a:buFont typeface="Wingdings 2"/>
              <a:buNone/>
              <a:defRPr/>
            </a:pPr>
            <a:endParaRPr lang="ru-RU" dirty="0"/>
          </a:p>
        </p:txBody>
      </p:sp>
      <p:pic>
        <p:nvPicPr>
          <p:cNvPr id="38915" name="Picture 2"/>
          <p:cNvPicPr>
            <a:picLocks noChangeAspect="1" noChangeArrowheads="1"/>
          </p:cNvPicPr>
          <p:nvPr/>
        </p:nvPicPr>
        <p:blipFill>
          <a:blip r:embed="rId2"/>
          <a:srcRect/>
          <a:stretch>
            <a:fillRect/>
          </a:stretch>
        </p:blipFill>
        <p:spPr bwMode="auto">
          <a:xfrm>
            <a:off x="5786438" y="1571625"/>
            <a:ext cx="3275012" cy="4500563"/>
          </a:xfrm>
          <a:prstGeom prst="rect">
            <a:avLst/>
          </a:prstGeom>
          <a:noFill/>
          <a:ln w="9525">
            <a:noFill/>
            <a:miter lim="800000"/>
            <a:headEnd/>
            <a:tailEnd/>
          </a:ln>
        </p:spPr>
      </p:pic>
    </p:spTree>
  </p:cSld>
  <p:clrMapOvr>
    <a:masterClrMapping/>
  </p:clrMapOvr>
  <p:transition spd="med">
    <p:circl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850"/>
            <a:ext cx="8229600" cy="795338"/>
          </a:xfrm>
        </p:spPr>
        <p:txBody>
          <a:bodyPr>
            <a:normAutofit fontScale="90000"/>
          </a:bodyPr>
          <a:lstStyle/>
          <a:p>
            <a:pPr eaLnBrk="1" fontAlgn="auto" hangingPunct="1">
              <a:spcAft>
                <a:spcPts val="0"/>
              </a:spcAft>
              <a:defRPr/>
            </a:pPr>
            <a:r>
              <a:rPr lang="ru-RU" dirty="0" smtClean="0"/>
              <a:t> </a:t>
            </a:r>
            <a:r>
              <a:rPr lang="ru-RU" sz="4400" b="1" dirty="0" smtClean="0"/>
              <a:t>Влажность и кислотность макаронных изделий</a:t>
            </a:r>
            <a:r>
              <a:rPr lang="ru-RU" sz="4400" dirty="0" smtClean="0"/>
              <a:t>. </a:t>
            </a:r>
            <a:endParaRPr lang="ru-RU" sz="4400" dirty="0"/>
          </a:p>
        </p:txBody>
      </p:sp>
      <p:sp>
        <p:nvSpPr>
          <p:cNvPr id="3" name="Содержимое 2"/>
          <p:cNvSpPr>
            <a:spLocks noGrp="1"/>
          </p:cNvSpPr>
          <p:nvPr>
            <p:ph idx="1"/>
          </p:nvPr>
        </p:nvSpPr>
        <p:spPr>
          <a:xfrm>
            <a:off x="357188" y="1714500"/>
            <a:ext cx="8329612" cy="2565400"/>
          </a:xfrm>
        </p:spPr>
        <p:txBody>
          <a:bodyPr>
            <a:normAutofit fontScale="92500" lnSpcReduction="20000"/>
          </a:bodyPr>
          <a:lstStyle/>
          <a:p>
            <a:pPr marL="274320" indent="-274320" eaLnBrk="1" fontAlgn="auto" hangingPunct="1">
              <a:spcAft>
                <a:spcPts val="0"/>
              </a:spcAft>
              <a:buClr>
                <a:schemeClr val="accent3"/>
              </a:buClr>
              <a:buFont typeface="Wingdings 2"/>
              <a:buNone/>
              <a:defRPr/>
            </a:pPr>
            <a:r>
              <a:rPr lang="ru-RU" dirty="0" smtClean="0"/>
              <a:t>Влажность изделий не должна превышать 13% (в изделиях для детского питания 12%). Для макаронных изделий, направляемых в отдаленные районы (Крайний Север, Сахалин и др.), содержание влаги должно быть не более 11%. Кислотность изделий должна быть не более 3,5-4°. Повышенная кислотность изделий возникает при нарушении режима сушки, использовании недоброкачественной муки.</a:t>
            </a:r>
          </a:p>
          <a:p>
            <a:pPr marL="274320" indent="-274320" eaLnBrk="1" fontAlgn="auto" hangingPunct="1">
              <a:spcAft>
                <a:spcPts val="0"/>
              </a:spcAft>
              <a:buClr>
                <a:schemeClr val="accent3"/>
              </a:buClr>
              <a:buFont typeface="Wingdings 2"/>
              <a:buNone/>
              <a:defRPr/>
            </a:pPr>
            <a:endParaRPr lang="ru-RU" dirty="0"/>
          </a:p>
        </p:txBody>
      </p:sp>
      <p:pic>
        <p:nvPicPr>
          <p:cNvPr id="39939" name="Picture 2"/>
          <p:cNvPicPr>
            <a:picLocks noChangeAspect="1" noChangeArrowheads="1"/>
          </p:cNvPicPr>
          <p:nvPr/>
        </p:nvPicPr>
        <p:blipFill>
          <a:blip r:embed="rId2"/>
          <a:srcRect/>
          <a:stretch>
            <a:fillRect/>
          </a:stretch>
        </p:blipFill>
        <p:spPr bwMode="auto">
          <a:xfrm>
            <a:off x="3071813" y="4071938"/>
            <a:ext cx="5834062" cy="2786062"/>
          </a:xfrm>
          <a:prstGeom prst="rect">
            <a:avLst/>
          </a:prstGeom>
          <a:noFill/>
          <a:ln w="9525">
            <a:noFill/>
            <a:miter lim="800000"/>
            <a:headEnd/>
            <a:tailEnd/>
          </a:ln>
        </p:spPr>
      </p:pic>
    </p:spTree>
  </p:cSld>
  <p:clrMapOvr>
    <a:masterClrMapping/>
  </p:clrMapOvr>
  <p:transition spd="med">
    <p:circl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88"/>
            <a:ext cx="8229600" cy="919162"/>
          </a:xfrm>
        </p:spPr>
        <p:txBody>
          <a:bodyPr>
            <a:normAutofit fontScale="90000"/>
          </a:bodyPr>
          <a:lstStyle/>
          <a:p>
            <a:pPr eaLnBrk="1" fontAlgn="auto" hangingPunct="1">
              <a:spcAft>
                <a:spcPts val="0"/>
              </a:spcAft>
              <a:defRPr/>
            </a:pPr>
            <a:r>
              <a:rPr lang="ru-RU" dirty="0" smtClean="0"/>
              <a:t> </a:t>
            </a:r>
            <a:r>
              <a:rPr lang="ru-RU" sz="4400" b="1" dirty="0" err="1" smtClean="0"/>
              <a:t>Развариваемость</a:t>
            </a:r>
            <a:r>
              <a:rPr lang="ru-RU" sz="4400" b="1" dirty="0" smtClean="0"/>
              <a:t> и прочность макаронных изделий</a:t>
            </a:r>
            <a:r>
              <a:rPr lang="ru-RU" sz="4400" dirty="0" smtClean="0"/>
              <a:t>. </a:t>
            </a:r>
            <a:endParaRPr lang="ru-RU" sz="4400" dirty="0"/>
          </a:p>
        </p:txBody>
      </p:sp>
      <p:sp>
        <p:nvSpPr>
          <p:cNvPr id="3" name="Содержимое 2"/>
          <p:cNvSpPr>
            <a:spLocks noGrp="1"/>
          </p:cNvSpPr>
          <p:nvPr>
            <p:ph idx="1"/>
          </p:nvPr>
        </p:nvSpPr>
        <p:spPr>
          <a:xfrm>
            <a:off x="457200" y="1935163"/>
            <a:ext cx="8401050" cy="4922837"/>
          </a:xfrm>
        </p:spPr>
        <p:txBody>
          <a:bodyPr>
            <a:normAutofit fontScale="62500" lnSpcReduction="20000"/>
          </a:bodyPr>
          <a:lstStyle/>
          <a:p>
            <a:pPr marL="274320" indent="-274320" eaLnBrk="1" fontAlgn="auto" hangingPunct="1">
              <a:spcAft>
                <a:spcPts val="0"/>
              </a:spcAft>
              <a:buClr>
                <a:schemeClr val="accent3"/>
              </a:buClr>
              <a:buFont typeface="Wingdings 2"/>
              <a:buNone/>
              <a:defRPr/>
            </a:pPr>
            <a:r>
              <a:rPr lang="ru-RU" sz="2900" dirty="0" smtClean="0"/>
              <a:t>Важными показателями качества изделий являются их </a:t>
            </a:r>
            <a:r>
              <a:rPr lang="ru-RU" sz="2900" dirty="0" err="1" smtClean="0"/>
              <a:t>развариваемость</a:t>
            </a:r>
            <a:r>
              <a:rPr lang="ru-RU" sz="2900" dirty="0" smtClean="0"/>
              <a:t> и прочность. Макаронные изделия после варки в течение 10-20 мин. (в зависимости от вида) до готовности должны увеличиться в объеме не менее чем в два раза (фактически они увеличиваются в 3-4 раза), быть эластичными, не липкими, не образовывать комьев.</a:t>
            </a:r>
          </a:p>
          <a:p>
            <a:pPr marL="274320" indent="-274320" eaLnBrk="1" fontAlgn="auto" hangingPunct="1">
              <a:spcAft>
                <a:spcPts val="0"/>
              </a:spcAft>
              <a:buClr>
                <a:schemeClr val="accent3"/>
              </a:buClr>
              <a:buFont typeface="Wingdings 2"/>
              <a:buNone/>
              <a:defRPr/>
            </a:pPr>
            <a:r>
              <a:rPr lang="ru-RU" sz="2900" dirty="0" err="1" smtClean="0"/>
              <a:t>Развариваемость</a:t>
            </a:r>
            <a:r>
              <a:rPr lang="ru-RU" sz="2900" dirty="0" smtClean="0"/>
              <a:t> изделий несколько понижается с увеличением их срока хранения.</a:t>
            </a:r>
          </a:p>
          <a:p>
            <a:pPr marL="274320" indent="-274320" eaLnBrk="1" fontAlgn="auto" hangingPunct="1">
              <a:spcAft>
                <a:spcPts val="0"/>
              </a:spcAft>
              <a:buClr>
                <a:schemeClr val="accent3"/>
              </a:buClr>
              <a:buFont typeface="Wingdings 2"/>
              <a:buNone/>
              <a:defRPr/>
            </a:pPr>
            <a:r>
              <a:rPr lang="ru-RU" sz="2900" dirty="0" smtClean="0"/>
              <a:t>При варке до готовности изделия не должны терять форму , склеиваться, образовывать комья, разваливаться по швам.</a:t>
            </a:r>
          </a:p>
          <a:p>
            <a:pPr marL="274320" indent="-274320" eaLnBrk="1" fontAlgn="auto" hangingPunct="1">
              <a:spcAft>
                <a:spcPts val="0"/>
              </a:spcAft>
              <a:buClr>
                <a:schemeClr val="accent3"/>
              </a:buClr>
              <a:buFont typeface="Wingdings 2"/>
              <a:buNone/>
              <a:defRPr/>
            </a:pPr>
            <a:r>
              <a:rPr lang="ru-RU" sz="2900" dirty="0" smtClean="0"/>
              <a:t>Ломкость (прочность) определяется только у размерных макарон. С этой целью макаронную трубку кладут на две стойки - опоры, а  середину трубки подвергают нагрузке до излома. Ломкость соломки 1-го сорта должна быть не менее 200 г, а макарон любительских 1-го сорта-800г. </a:t>
            </a:r>
            <a:r>
              <a:rPr lang="ru-RU" sz="2900" dirty="0" err="1" smtClean="0"/>
              <a:t>Развариваемость</a:t>
            </a:r>
            <a:r>
              <a:rPr lang="ru-RU" sz="2900" dirty="0" smtClean="0"/>
              <a:t> и прочность макаронных изделий зависят от количества и качества клейковины. Хорошая прочность макарон позволяет лучше  сохранить их целостность при перевозке.</a:t>
            </a:r>
          </a:p>
          <a:p>
            <a:pPr marL="274320" indent="-274320" eaLnBrk="1" fontAlgn="auto" hangingPunct="1">
              <a:spcAft>
                <a:spcPts val="0"/>
              </a:spcAft>
              <a:buClr>
                <a:schemeClr val="accent3"/>
              </a:buClr>
              <a:buFont typeface="Wingdings 2"/>
              <a:buNone/>
              <a:defRPr/>
            </a:pPr>
            <a:r>
              <a:rPr lang="ru-RU" sz="2900" dirty="0" smtClean="0"/>
              <a:t>Зараженность макаронных изделий амбарными вредителями не допускается.</a:t>
            </a:r>
          </a:p>
          <a:p>
            <a:pPr marL="274320" indent="-274320" eaLnBrk="1" fontAlgn="auto" hangingPunct="1">
              <a:spcAft>
                <a:spcPts val="0"/>
              </a:spcAft>
              <a:buClr>
                <a:schemeClr val="accent3"/>
              </a:buClr>
              <a:buFont typeface="Wingdings 2"/>
              <a:buNone/>
              <a:defRPr/>
            </a:pPr>
            <a:r>
              <a:rPr lang="ru-RU" sz="2900" dirty="0" err="1" smtClean="0"/>
              <a:t>Металлопримесей</a:t>
            </a:r>
            <a:r>
              <a:rPr lang="ru-RU" sz="2900" dirty="0" smtClean="0"/>
              <a:t> в изделиях может быть не более 3 мг.</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500063"/>
            <a:ext cx="8229600" cy="561975"/>
          </a:xfrm>
        </p:spPr>
        <p:txBody>
          <a:bodyPr>
            <a:normAutofit fontScale="90000"/>
          </a:bodyPr>
          <a:lstStyle/>
          <a:p>
            <a:pPr eaLnBrk="1" fontAlgn="auto" hangingPunct="1">
              <a:spcAft>
                <a:spcPts val="0"/>
              </a:spcAft>
              <a:defRPr/>
            </a:pPr>
            <a:r>
              <a:rPr lang="ru-RU" dirty="0" smtClean="0"/>
              <a:t> </a:t>
            </a:r>
            <a:r>
              <a:rPr lang="ru-RU" sz="4400" b="1" dirty="0" smtClean="0"/>
              <a:t>Хранение макаронных изделий</a:t>
            </a:r>
            <a:r>
              <a:rPr lang="ru-RU" sz="4400" dirty="0" smtClean="0"/>
              <a:t> </a:t>
            </a:r>
            <a:endParaRPr lang="ru-RU" sz="4400" dirty="0"/>
          </a:p>
        </p:txBody>
      </p:sp>
      <p:sp>
        <p:nvSpPr>
          <p:cNvPr id="3" name="Содержимое 2"/>
          <p:cNvSpPr>
            <a:spLocks noGrp="1"/>
          </p:cNvSpPr>
          <p:nvPr>
            <p:ph idx="1"/>
          </p:nvPr>
        </p:nvSpPr>
        <p:spPr>
          <a:xfrm>
            <a:off x="357188" y="1357313"/>
            <a:ext cx="8229600" cy="4389437"/>
          </a:xfrm>
        </p:spPr>
        <p:txBody>
          <a:bodyPr>
            <a:normAutofit fontScale="85000" lnSpcReduction="10000"/>
          </a:bodyPr>
          <a:lstStyle/>
          <a:p>
            <a:pPr marL="274320" indent="-274320" eaLnBrk="1" fontAlgn="auto" hangingPunct="1">
              <a:spcAft>
                <a:spcPts val="0"/>
              </a:spcAft>
              <a:buClr>
                <a:schemeClr val="accent3"/>
              </a:buClr>
              <a:buFont typeface="Wingdings 2"/>
              <a:buNone/>
              <a:defRPr/>
            </a:pPr>
            <a:r>
              <a:rPr lang="ru-RU" dirty="0" smtClean="0"/>
              <a:t>Макаронные изделия нужно хранить в сухих, чистых складках без резких температурных колебаний, при относительной влажности воздуха до 70%. Помещение должно быть хорошо вентилируемым и обязательно продезинфицированным.В нём должна поддерживаться постоянная температура без резких колебаний - от-15 до 5</a:t>
            </a:r>
            <a:r>
              <a:rPr lang="ru-RU" baseline="30000" dirty="0" smtClean="0"/>
              <a:t>о</a:t>
            </a:r>
            <a:r>
              <a:rPr lang="ru-RU" dirty="0" smtClean="0"/>
              <a:t> С , но не выше 18</a:t>
            </a:r>
            <a:r>
              <a:rPr lang="ru-RU" baseline="30000" dirty="0" smtClean="0"/>
              <a:t>о</a:t>
            </a:r>
            <a:r>
              <a:rPr lang="ru-RU" dirty="0" smtClean="0"/>
              <a:t>С . Хранение макаронных изделий при отрицательной температуре не влияет на их качество. Продолжительность хранения макаронных изделий неодинакова. Срок хранения изделий без добавок в указанных выше условиях установлен в один год.</a:t>
            </a:r>
          </a:p>
          <a:p>
            <a:pPr marL="274320" indent="-274320" eaLnBrk="1" fontAlgn="auto" hangingPunct="1">
              <a:spcAft>
                <a:spcPts val="0"/>
              </a:spcAft>
              <a:buClr>
                <a:schemeClr val="accent3"/>
              </a:buClr>
              <a:buFont typeface="Wingdings 2"/>
              <a:buNone/>
              <a:defRPr/>
            </a:pPr>
            <a:r>
              <a:rPr lang="ru-RU" dirty="0" smtClean="0"/>
              <a:t>Изделия, обогащенные яйцом, молоком и другими продуктами, хранятся меньше (2- 6мес.), они лучше сохраняются при более низких температурах.</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928688"/>
            <a:ext cx="8229600" cy="1214437"/>
          </a:xfrm>
        </p:spPr>
        <p:txBody>
          <a:bodyPr>
            <a:normAutofit fontScale="90000"/>
          </a:bodyPr>
          <a:lstStyle/>
          <a:p>
            <a:pPr eaLnBrk="1" fontAlgn="auto" hangingPunct="1">
              <a:spcAft>
                <a:spcPts val="0"/>
              </a:spcAft>
              <a:defRPr/>
            </a:pPr>
            <a:r>
              <a:rPr lang="ru-RU" sz="4400" b="1" u="sng" dirty="0" smtClean="0"/>
              <a:t>Дозирование и смешивание ингредиентов теста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pPr marL="274320" indent="-274320" eaLnBrk="1" fontAlgn="auto" hangingPunct="1">
              <a:spcAft>
                <a:spcPts val="0"/>
              </a:spcAft>
              <a:buClr>
                <a:schemeClr val="accent3"/>
              </a:buClr>
              <a:buFont typeface="Wingdings 2"/>
              <a:buChar char=""/>
              <a:defRPr/>
            </a:pPr>
            <a:r>
              <a:rPr lang="ru-RU" dirty="0" smtClean="0"/>
              <a:t> </a:t>
            </a:r>
          </a:p>
          <a:p>
            <a:pPr marL="274320" indent="-274320" eaLnBrk="1" fontAlgn="auto" hangingPunct="1">
              <a:spcAft>
                <a:spcPts val="0"/>
              </a:spcAft>
              <a:buClr>
                <a:schemeClr val="accent3"/>
              </a:buClr>
              <a:buFont typeface="Wingdings 2"/>
              <a:buChar char=""/>
              <a:defRPr/>
            </a:pPr>
            <a:r>
              <a:rPr lang="ru-RU" dirty="0" smtClean="0"/>
              <a:t>     Смешивание ингредиентов, или замес, происходит в </a:t>
            </a:r>
            <a:r>
              <a:rPr lang="ru-RU" dirty="0" err="1" smtClean="0"/>
              <a:t>тестосмесителях</a:t>
            </a:r>
            <a:r>
              <a:rPr lang="ru-RU" dirty="0" smtClean="0"/>
              <a:t> непрерывного действия, входящих в состав прессов. Мука и вода, в тестомес, поступают через дозаторы, которые перед работой настраиваются на определенные дозы, согласно рецептуре. Существуют </a:t>
            </a:r>
            <a:r>
              <a:rPr lang="ru-RU" dirty="0" err="1" smtClean="0"/>
              <a:t>однокорытные</a:t>
            </a:r>
            <a:r>
              <a:rPr lang="ru-RU" dirty="0" smtClean="0"/>
              <a:t> тестомесы и </a:t>
            </a:r>
            <a:r>
              <a:rPr lang="ru-RU" dirty="0" err="1" smtClean="0"/>
              <a:t>многокорытные</a:t>
            </a:r>
            <a:r>
              <a:rPr lang="ru-RU" dirty="0" smtClean="0"/>
              <a:t>, в зависимости от применяемой технологии. </a:t>
            </a:r>
          </a:p>
          <a:p>
            <a:pPr marL="274320" indent="-274320" eaLnBrk="1" fontAlgn="auto" hangingPunct="1">
              <a:spcAft>
                <a:spcPts val="0"/>
              </a:spcAft>
              <a:buClr>
                <a:schemeClr val="accent3"/>
              </a:buClr>
              <a:buFont typeface="Wingdings 2"/>
              <a:buChar char=""/>
              <a:defRPr/>
            </a:pPr>
            <a:r>
              <a:rPr lang="ru-RU" dirty="0" smtClean="0"/>
              <a:t>   При замесе теста из крупки требуется более продолжительный замес, чем из порошкообразной муки, потому, что проникновение влаги вовнутрь более крупных фракций происходит более длительное время. Поэтому замес должен длиться около 20 минут. Для этого нужна </a:t>
            </a:r>
            <a:r>
              <a:rPr lang="ru-RU" dirty="0" err="1" smtClean="0"/>
              <a:t>многобункерная</a:t>
            </a:r>
            <a:r>
              <a:rPr lang="ru-RU" dirty="0" smtClean="0"/>
              <a:t> система замешивания. Для замеса порошкообразной муки достаточно одного бункера, со временем замеса около 10 минут. </a:t>
            </a:r>
          </a:p>
          <a:p>
            <a:pPr marL="274320" indent="-274320" eaLnBrk="1" fontAlgn="auto" hangingPunct="1">
              <a:spcAft>
                <a:spcPts val="0"/>
              </a:spcAft>
              <a:buClr>
                <a:schemeClr val="accent3"/>
              </a:buClr>
              <a:buFont typeface="Wingdings 2"/>
              <a:buChar char=""/>
              <a:defRPr/>
            </a:pPr>
            <a:r>
              <a:rPr lang="ru-RU" dirty="0" smtClean="0"/>
              <a:t>     Муку и воду в </a:t>
            </a:r>
            <a:r>
              <a:rPr lang="ru-RU" dirty="0" err="1" smtClean="0"/>
              <a:t>мукосмеситель</a:t>
            </a:r>
            <a:r>
              <a:rPr lang="ru-RU" dirty="0" smtClean="0"/>
              <a:t>, подают при помощи дозаторов непрерывного действия.</a:t>
            </a:r>
          </a:p>
          <a:p>
            <a:pPr marL="274320" indent="-274320" eaLnBrk="1" fontAlgn="auto" hangingPunct="1">
              <a:spcAft>
                <a:spcPts val="0"/>
              </a:spcAft>
              <a:buClr>
                <a:schemeClr val="accent3"/>
              </a:buClr>
              <a:buFont typeface="Wingdings 2"/>
              <a:buChar char=""/>
              <a:defRPr/>
            </a:pPr>
            <a:r>
              <a:rPr lang="ru-RU" dirty="0" smtClean="0"/>
              <a:t>    По принципу действия, дозаторы могут быть объемные и весовые. В зарубежном оборудовании употребляют обычно роторный дозатор объемного дозирования или </a:t>
            </a:r>
            <a:r>
              <a:rPr lang="ru-RU" dirty="0" err="1" smtClean="0"/>
              <a:t>шнековый</a:t>
            </a:r>
            <a:r>
              <a:rPr lang="ru-RU" dirty="0" smtClean="0"/>
              <a:t> дозатор.</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928688"/>
            <a:ext cx="8229600" cy="1062037"/>
          </a:xfrm>
        </p:spPr>
        <p:txBody>
          <a:bodyPr>
            <a:normAutofit fontScale="90000"/>
          </a:bodyPr>
          <a:lstStyle/>
          <a:p>
            <a:pPr eaLnBrk="1" fontAlgn="auto" hangingPunct="1">
              <a:spcAft>
                <a:spcPts val="0"/>
              </a:spcAft>
              <a:defRPr/>
            </a:pPr>
            <a:r>
              <a:rPr lang="ru-RU" sz="4400" b="1" u="sng" dirty="0" smtClean="0"/>
              <a:t>Уплотнение и формование теста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pPr marL="274320" indent="-274320" eaLnBrk="1" fontAlgn="auto" hangingPunct="1">
              <a:spcAft>
                <a:spcPts val="0"/>
              </a:spcAft>
              <a:buClr>
                <a:schemeClr val="accent3"/>
              </a:buClr>
              <a:buFont typeface="Wingdings 2"/>
              <a:buChar char=""/>
              <a:defRPr/>
            </a:pPr>
            <a:r>
              <a:rPr lang="ru-RU" dirty="0" smtClean="0"/>
              <a:t>На современных макаронных предприятиях уплотнение теста и формование изделий происходит на </a:t>
            </a:r>
            <a:r>
              <a:rPr lang="ru-RU" dirty="0" err="1" smtClean="0"/>
              <a:t>шнековых</a:t>
            </a:r>
            <a:r>
              <a:rPr lang="ru-RU" dirty="0" smtClean="0"/>
              <a:t> макаронных прессах. Они отличаются по числу корыт (одно-, двух-, трех-, и </a:t>
            </a:r>
            <a:r>
              <a:rPr lang="ru-RU" dirty="0" err="1" smtClean="0"/>
              <a:t>четырехкорытные</a:t>
            </a:r>
            <a:r>
              <a:rPr lang="ru-RU" dirty="0" smtClean="0"/>
              <a:t>), по числу прессующих устройств и по форме матрицы (круглая и прямоугольная).</a:t>
            </a:r>
          </a:p>
          <a:p>
            <a:pPr marL="274320" indent="-274320" eaLnBrk="1" fontAlgn="auto" hangingPunct="1">
              <a:spcAft>
                <a:spcPts val="0"/>
              </a:spcAft>
              <a:buClr>
                <a:schemeClr val="accent3"/>
              </a:buClr>
              <a:buFont typeface="Wingdings 2"/>
              <a:buChar char=""/>
              <a:defRPr/>
            </a:pPr>
            <a:r>
              <a:rPr lang="ru-RU" dirty="0" smtClean="0"/>
              <a:t>    Мука и вода непрерывным потоком поступают во входное отверстие тестомеса и подхватываются лопатками месилок. Перешиваясь, тесто, постепенно перемещается к противоположному торцу корыта, где уже готовое, </a:t>
            </a:r>
            <a:r>
              <a:rPr lang="ru-RU" dirty="0" err="1" smtClean="0"/>
              <a:t>крошкообразное</a:t>
            </a:r>
            <a:r>
              <a:rPr lang="ru-RU" dirty="0" smtClean="0"/>
              <a:t> тесто. Через пропускное отверстие попадает на шнек прессующего устройства. При его вращении тесто перемещается к прессовой головке.</a:t>
            </a:r>
          </a:p>
          <a:p>
            <a:pPr marL="274320" indent="-274320" eaLnBrk="1" fontAlgn="auto" hangingPunct="1">
              <a:spcAft>
                <a:spcPts val="0"/>
              </a:spcAft>
              <a:buClr>
                <a:schemeClr val="accent3"/>
              </a:buClr>
              <a:buFont typeface="Wingdings 2"/>
              <a:buChar char=""/>
              <a:defRPr/>
            </a:pPr>
            <a:r>
              <a:rPr lang="ru-RU" dirty="0" smtClean="0"/>
              <a:t>     Тесто уплотняется, превращается в плотную тестовую массу, и формуясь в матрице, выходит их неё в виде макаронных изделий. При прессовании и формовании вязкого, плотного теста, температура теста повышается. Чтобы предотвратить перегревание теста, в рубашку прессующего устройства, подают холодную воду. Также, рубашка прессового устройства, предназначена для прогрева цилиндра перед запуском пресса.</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071563"/>
            <a:ext cx="8229600" cy="919162"/>
          </a:xfrm>
        </p:spPr>
        <p:txBody>
          <a:bodyPr>
            <a:normAutofit fontScale="90000"/>
          </a:bodyPr>
          <a:lstStyle/>
          <a:p>
            <a:pPr eaLnBrk="1" fontAlgn="auto" hangingPunct="1">
              <a:spcAft>
                <a:spcPts val="0"/>
              </a:spcAft>
              <a:defRPr/>
            </a:pPr>
            <a:r>
              <a:rPr lang="ru-RU" sz="4400" b="1" u="sng" dirty="0" smtClean="0"/>
              <a:t>Процесс прессования</a:t>
            </a:r>
            <a:r>
              <a:rPr lang="ru-RU" dirty="0" smtClean="0"/>
              <a:t/>
            </a:r>
            <a:br>
              <a:rPr lang="ru-RU" dirty="0" smtClean="0"/>
            </a:br>
            <a:endParaRPr lang="ru-RU" dirty="0"/>
          </a:p>
        </p:txBody>
      </p:sp>
      <p:sp>
        <p:nvSpPr>
          <p:cNvPr id="18434" name="Содержимое 2"/>
          <p:cNvSpPr>
            <a:spLocks noGrp="1"/>
          </p:cNvSpPr>
          <p:nvPr>
            <p:ph idx="1"/>
          </p:nvPr>
        </p:nvSpPr>
        <p:spPr/>
        <p:txBody>
          <a:bodyPr/>
          <a:lstStyle/>
          <a:p>
            <a:pPr eaLnBrk="1" hangingPunct="1"/>
            <a:r>
              <a:rPr lang="ru-RU" smtClean="0"/>
              <a:t>     Современная отечественная теория прессования макаронного теста базируется на исследованиях Лукьянова, Назарова и группы специалистов.</a:t>
            </a:r>
          </a:p>
          <a:p>
            <a:pPr eaLnBrk="1" hangingPunct="1"/>
            <a:r>
              <a:rPr lang="ru-RU" smtClean="0"/>
              <a:t>     Существует два вида макаронного теста, которые отличаются по внешнему виду и физическим свойствам: сыпучая крошкообрзная масса после замеса и уплотненное тесто после прессования.</a:t>
            </a:r>
          </a:p>
          <a:p>
            <a:pPr eaLnBrk="1" hangingPunct="1">
              <a:buFont typeface="Wingdings 2" pitchFamily="18" charset="2"/>
              <a:buNone/>
            </a:pPr>
            <a:endParaRPr lang="ru-RU" smtClean="0"/>
          </a:p>
        </p:txBody>
      </p:sp>
    </p:spTree>
  </p:cSld>
  <p:clrMapOvr>
    <a:masterClrMapping/>
  </p:clrMapOvr>
  <p:transition spd="med">
    <p:circl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000125"/>
            <a:ext cx="8229600" cy="1143000"/>
          </a:xfrm>
        </p:spPr>
        <p:txBody>
          <a:bodyPr>
            <a:normAutofit fontScale="90000"/>
          </a:bodyPr>
          <a:lstStyle/>
          <a:p>
            <a:pPr eaLnBrk="1" fontAlgn="auto" hangingPunct="1">
              <a:spcAft>
                <a:spcPts val="0"/>
              </a:spcAft>
              <a:defRPr/>
            </a:pPr>
            <a:r>
              <a:rPr lang="ru-RU" sz="4400" b="1" dirty="0" smtClean="0"/>
              <a:t>Свойства уплотненного теста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marL="274320" indent="-274320" eaLnBrk="1" fontAlgn="auto" hangingPunct="1">
              <a:spcAft>
                <a:spcPts val="0"/>
              </a:spcAft>
              <a:buClr>
                <a:schemeClr val="accent3"/>
              </a:buClr>
              <a:buFont typeface="Wingdings 2"/>
              <a:buChar char=""/>
              <a:defRPr/>
            </a:pPr>
            <a:r>
              <a:rPr lang="ru-RU" dirty="0" smtClean="0"/>
              <a:t>     </a:t>
            </a:r>
            <a:r>
              <a:rPr lang="ru-RU" b="1" i="1" dirty="0" smtClean="0"/>
              <a:t>Упругость</a:t>
            </a:r>
            <a:r>
              <a:rPr lang="ru-RU" b="1" dirty="0" smtClean="0"/>
              <a:t> </a:t>
            </a:r>
            <a:r>
              <a:rPr lang="ru-RU" dirty="0" smtClean="0"/>
              <a:t>- свойство восстанавливать свою первоначальную форму, после снятия давления. Проявляется при кратковременных нагрузках.</a:t>
            </a:r>
          </a:p>
          <a:p>
            <a:pPr marL="274320" indent="-274320" eaLnBrk="1" fontAlgn="auto" hangingPunct="1">
              <a:spcAft>
                <a:spcPts val="0"/>
              </a:spcAft>
              <a:buClr>
                <a:schemeClr val="accent3"/>
              </a:buClr>
              <a:buFont typeface="Wingdings 2"/>
              <a:buChar char=""/>
              <a:defRPr/>
            </a:pPr>
            <a:r>
              <a:rPr lang="ru-RU" dirty="0" smtClean="0"/>
              <a:t>     </a:t>
            </a:r>
            <a:r>
              <a:rPr lang="ru-RU" b="1" i="1" dirty="0" smtClean="0"/>
              <a:t>Пластичность</a:t>
            </a:r>
            <a:r>
              <a:rPr lang="ru-RU" i="1" dirty="0" smtClean="0"/>
              <a:t> - </a:t>
            </a:r>
            <a:r>
              <a:rPr lang="ru-RU" dirty="0" smtClean="0"/>
              <a:t>способность к изменению формы при давлениях выше критического, называемая пределом упругости. Проявляется при значительных нагрузках </a:t>
            </a:r>
          </a:p>
          <a:p>
            <a:pPr marL="274320" indent="-274320" eaLnBrk="1" fontAlgn="auto" hangingPunct="1">
              <a:spcAft>
                <a:spcPts val="0"/>
              </a:spcAft>
              <a:buClr>
                <a:schemeClr val="accent3"/>
              </a:buClr>
              <a:buFont typeface="Wingdings 2"/>
              <a:buChar char=""/>
              <a:defRPr/>
            </a:pPr>
            <a:r>
              <a:rPr lang="ru-RU" dirty="0" smtClean="0"/>
              <a:t>     </a:t>
            </a:r>
            <a:r>
              <a:rPr lang="ru-RU" b="1" i="1" dirty="0" smtClean="0"/>
              <a:t>Вязкость</a:t>
            </a:r>
            <a:r>
              <a:rPr lang="ru-RU" i="1" dirty="0" smtClean="0"/>
              <a:t> </a:t>
            </a:r>
            <a:r>
              <a:rPr lang="ru-RU" dirty="0" smtClean="0"/>
              <a:t>- сопротивление текучести и определяется величиной сцепления частиц теста между собой. Вязкость </a:t>
            </a:r>
            <a:r>
              <a:rPr lang="ru-RU" dirty="0" err="1" smtClean="0"/>
              <a:t>обратна</a:t>
            </a:r>
            <a:r>
              <a:rPr lang="ru-RU" dirty="0" smtClean="0"/>
              <a:t> текучести.</a:t>
            </a:r>
          </a:p>
          <a:p>
            <a:pPr marL="274320" indent="-274320" eaLnBrk="1" fontAlgn="auto" hangingPunct="1">
              <a:spcAft>
                <a:spcPts val="0"/>
              </a:spcAft>
              <a:buClr>
                <a:schemeClr val="accent3"/>
              </a:buClr>
              <a:buFont typeface="Wingdings 2"/>
              <a:buChar char=""/>
              <a:defRPr/>
            </a:pPr>
            <a:r>
              <a:rPr lang="ru-RU" dirty="0" smtClean="0"/>
              <a:t>     Как у всех полимерных материалов, к которым относится и уплотненное тесто, вязкость непостоянна. Она зависит от влажности, температуры, давления прессования и др. факторов, которые мы рассмотрим ниже.</a:t>
            </a:r>
          </a:p>
          <a:p>
            <a:pPr marL="274320" indent="-274320" eaLnBrk="1" fontAlgn="auto" hangingPunct="1">
              <a:spcAft>
                <a:spcPts val="0"/>
              </a:spcAft>
              <a:buClr>
                <a:schemeClr val="accent3"/>
              </a:buClr>
              <a:buFont typeface="Wingdings 2"/>
              <a:buChar char=""/>
              <a:defRPr/>
            </a:pPr>
            <a:r>
              <a:rPr lang="ru-RU" dirty="0" smtClean="0"/>
              <a:t>     При формовании изделий, давление в </a:t>
            </a:r>
            <a:r>
              <a:rPr lang="ru-RU" dirty="0" err="1" smtClean="0"/>
              <a:t>предматричной</a:t>
            </a:r>
            <a:r>
              <a:rPr lang="ru-RU" dirty="0" smtClean="0"/>
              <a:t> камере должно быть, в зависимости от условий -80-120 кгс/ см².</a:t>
            </a:r>
          </a:p>
        </p:txBody>
      </p:sp>
    </p:spTree>
  </p:cSld>
  <p:clrMapOvr>
    <a:masterClrMapping/>
  </p:clrMapOvr>
  <p:transition spd="med">
    <p:circl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357438"/>
            <a:ext cx="8229600" cy="561975"/>
          </a:xfrm>
        </p:spPr>
        <p:txBody>
          <a:bodyPr>
            <a:normAutofit fontScale="90000"/>
          </a:bodyPr>
          <a:lstStyle/>
          <a:p>
            <a:pPr eaLnBrk="1" fontAlgn="auto" hangingPunct="1">
              <a:spcAft>
                <a:spcPts val="0"/>
              </a:spcAft>
              <a:defRPr/>
            </a:pPr>
            <a:r>
              <a:rPr lang="ru-RU" sz="4400" b="1" u="sng" dirty="0" smtClean="0"/>
              <a:t>Влияние качества муки, параметров</a:t>
            </a:r>
            <a:r>
              <a:rPr lang="ru-RU" sz="4400" dirty="0" smtClean="0"/>
              <a:t/>
            </a:r>
            <a:br>
              <a:rPr lang="ru-RU" sz="4400" dirty="0" smtClean="0"/>
            </a:br>
            <a:r>
              <a:rPr lang="ru-RU" sz="4400" b="1" u="sng" dirty="0" smtClean="0"/>
              <a:t>замеса и прессования на свойства теста и качества изделий</a:t>
            </a:r>
            <a:r>
              <a:rPr lang="ru-RU" dirty="0" smtClean="0"/>
              <a:t/>
            </a:r>
            <a:br>
              <a:rPr lang="ru-RU" dirty="0" smtClean="0"/>
            </a:br>
            <a:endParaRPr lang="ru-RU" dirty="0"/>
          </a:p>
        </p:txBody>
      </p:sp>
      <p:sp>
        <p:nvSpPr>
          <p:cNvPr id="3" name="Содержимое 2"/>
          <p:cNvSpPr>
            <a:spLocks noGrp="1"/>
          </p:cNvSpPr>
          <p:nvPr>
            <p:ph idx="1"/>
          </p:nvPr>
        </p:nvSpPr>
        <p:spPr>
          <a:xfrm>
            <a:off x="457200" y="2286000"/>
            <a:ext cx="8229600" cy="4038600"/>
          </a:xfrm>
        </p:spPr>
        <p:txBody>
          <a:bodyPr>
            <a:normAutofit fontScale="85000" lnSpcReduction="10000"/>
          </a:bodyPr>
          <a:lstStyle/>
          <a:p>
            <a:pPr marL="274320" indent="-274320" eaLnBrk="1" fontAlgn="auto" hangingPunct="1">
              <a:spcAft>
                <a:spcPts val="0"/>
              </a:spcAft>
              <a:buClr>
                <a:schemeClr val="accent3"/>
              </a:buClr>
              <a:buFont typeface="Wingdings 2"/>
              <a:buNone/>
              <a:defRPr/>
            </a:pPr>
            <a:r>
              <a:rPr lang="ru-RU" dirty="0" smtClean="0"/>
              <a:t>   Уплотненное макаронное тесто должно обладать следующими свойствами:</a:t>
            </a:r>
          </a:p>
          <a:p>
            <a:pPr marL="274320" indent="-274320" eaLnBrk="1" fontAlgn="auto" hangingPunct="1">
              <a:spcAft>
                <a:spcPts val="0"/>
              </a:spcAft>
              <a:buClr>
                <a:schemeClr val="accent3"/>
              </a:buClr>
              <a:buFont typeface="Wingdings 2"/>
              <a:buNone/>
              <a:defRPr/>
            </a:pPr>
            <a:r>
              <a:rPr lang="ru-RU" dirty="0" smtClean="0"/>
              <a:t>- быть однородным по влажности и температуре, не иметь </a:t>
            </a:r>
            <a:r>
              <a:rPr lang="ru-RU" dirty="0" err="1" smtClean="0"/>
              <a:t>непромесов</a:t>
            </a:r>
            <a:r>
              <a:rPr lang="ru-RU" dirty="0" smtClean="0"/>
              <a:t>, быть без кусочков засохшего теста;</a:t>
            </a:r>
          </a:p>
          <a:p>
            <a:pPr marL="274320" indent="-274320" eaLnBrk="1" fontAlgn="auto" hangingPunct="1">
              <a:spcAft>
                <a:spcPts val="0"/>
              </a:spcAft>
              <a:buClr>
                <a:schemeClr val="accent3"/>
              </a:buClr>
              <a:buFont typeface="Wingdings 2"/>
              <a:buNone/>
              <a:defRPr/>
            </a:pPr>
            <a:r>
              <a:rPr lang="ru-RU" dirty="0" smtClean="0"/>
              <a:t>- обладать пластичностью, текучестью, чтоб сырые изделия не рвались и не трескались при разделке;</a:t>
            </a:r>
          </a:p>
          <a:p>
            <a:pPr marL="274320" indent="-274320" eaLnBrk="1" fontAlgn="auto" hangingPunct="1">
              <a:spcAft>
                <a:spcPts val="0"/>
              </a:spcAft>
              <a:buClr>
                <a:schemeClr val="accent3"/>
              </a:buClr>
              <a:buFont typeface="Wingdings 2"/>
              <a:buNone/>
              <a:defRPr/>
            </a:pPr>
            <a:r>
              <a:rPr lang="ru-RU" dirty="0" smtClean="0"/>
              <a:t>- в тоже время, оно должно быть достаточно вязким, плотным, чтоб не прилипало к рабочим поверхностям и изделия не слипались после разделки и не теряли форму. </a:t>
            </a:r>
          </a:p>
          <a:p>
            <a:pPr marL="274320" indent="-274320" eaLnBrk="1" fontAlgn="auto" hangingPunct="1">
              <a:spcAft>
                <a:spcPts val="0"/>
              </a:spcAft>
              <a:buClr>
                <a:schemeClr val="accent3"/>
              </a:buClr>
              <a:buFont typeface="Wingdings 2"/>
              <a:buNone/>
              <a:defRPr/>
            </a:pPr>
            <a:r>
              <a:rPr lang="ru-RU" dirty="0" smtClean="0"/>
              <a:t>Все эти свойства определяются тремя основными факторами: качество муки, параметры замеса теста и его прессования.</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785938"/>
            <a:ext cx="8229600" cy="561975"/>
          </a:xfrm>
        </p:spPr>
        <p:txBody>
          <a:bodyPr>
            <a:normAutofit fontScale="90000"/>
          </a:bodyPr>
          <a:lstStyle/>
          <a:p>
            <a:pPr eaLnBrk="1" fontAlgn="auto" hangingPunct="1">
              <a:spcAft>
                <a:spcPts val="0"/>
              </a:spcAft>
              <a:defRPr/>
            </a:pPr>
            <a:r>
              <a:rPr lang="ru-RU" sz="4400" b="1" u="sng" dirty="0" smtClean="0"/>
              <a:t>Количество и качество клейковины муки</a:t>
            </a:r>
            <a:r>
              <a:rPr lang="ru-RU" dirty="0" smtClean="0"/>
              <a:t/>
            </a:r>
            <a:br>
              <a:rPr lang="ru-RU" dirty="0" smtClean="0"/>
            </a:br>
            <a:endParaRPr lang="ru-RU" dirty="0"/>
          </a:p>
        </p:txBody>
      </p:sp>
      <p:sp>
        <p:nvSpPr>
          <p:cNvPr id="21506" name="Содержимое 2"/>
          <p:cNvSpPr>
            <a:spLocks noGrp="1"/>
          </p:cNvSpPr>
          <p:nvPr>
            <p:ph idx="1"/>
          </p:nvPr>
        </p:nvSpPr>
        <p:spPr/>
        <p:txBody>
          <a:bodyPr/>
          <a:lstStyle/>
          <a:p>
            <a:pPr eaLnBrk="1" hangingPunct="1">
              <a:buFont typeface="Wingdings 2" pitchFamily="18" charset="2"/>
              <a:buNone/>
            </a:pPr>
            <a:r>
              <a:rPr lang="ru-RU" smtClean="0"/>
              <a:t>    Клейковина определяет основные свойства теста (пластичность, вязкость и текучесть). Оптимальное отношение вязкопластичных свойств достигается при содержании сырой клейковины в муке, на уровне 28%.Качество определяется показателем ИДК, который, в идеале, должен быть 80-90ед., но в жизни имеет 70-100 ед.</a:t>
            </a:r>
          </a:p>
          <a:p>
            <a:pPr eaLnBrk="1" hangingPunct="1">
              <a:buFont typeface="Wingdings 2" pitchFamily="18" charset="2"/>
              <a:buNone/>
            </a:pPr>
            <a:endParaRPr lang="ru-RU" smtClean="0"/>
          </a:p>
        </p:txBody>
      </p:sp>
    </p:spTree>
  </p:cSld>
  <p:clrMapOvr>
    <a:masterClrMapping/>
  </p:clrMapOvr>
  <p:transition spd="med">
    <p:circl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785938"/>
            <a:ext cx="8229600" cy="633412"/>
          </a:xfrm>
        </p:spPr>
        <p:txBody>
          <a:bodyPr>
            <a:normAutofit fontScale="90000"/>
          </a:bodyPr>
          <a:lstStyle/>
          <a:p>
            <a:pPr eaLnBrk="1" fontAlgn="auto" hangingPunct="1">
              <a:spcAft>
                <a:spcPts val="0"/>
              </a:spcAft>
              <a:defRPr/>
            </a:pPr>
            <a:r>
              <a:rPr lang="ru-RU" sz="4400" b="1" u="sng" dirty="0" smtClean="0"/>
              <a:t>Продолжительность и интенсивность замеса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pPr marL="274320" indent="-274320" eaLnBrk="1" fontAlgn="auto" hangingPunct="1">
              <a:spcAft>
                <a:spcPts val="0"/>
              </a:spcAft>
              <a:buClr>
                <a:schemeClr val="accent3"/>
              </a:buClr>
              <a:buFont typeface="Wingdings 2"/>
              <a:buChar char=""/>
              <a:defRPr/>
            </a:pPr>
            <a:r>
              <a:rPr lang="ru-RU" dirty="0" smtClean="0"/>
              <a:t>   Замес - получение </a:t>
            </a:r>
            <a:r>
              <a:rPr lang="ru-RU" dirty="0" err="1" smtClean="0"/>
              <a:t>крошковатой</a:t>
            </a:r>
            <a:r>
              <a:rPr lang="ru-RU" dirty="0" smtClean="0"/>
              <a:t>, </a:t>
            </a:r>
            <a:r>
              <a:rPr lang="ru-RU" dirty="0" err="1" smtClean="0"/>
              <a:t>мелкокомкованной</a:t>
            </a:r>
            <a:r>
              <a:rPr lang="ru-RU" dirty="0" smtClean="0"/>
              <a:t>, сыпучей массы, равномерно увлажненной по всему объему. Все частицы муки должны полностью пропитаться влагой, чтобы при дальнейшей доработки теста, в </a:t>
            </a:r>
            <a:r>
              <a:rPr lang="ru-RU" dirty="0" err="1" smtClean="0"/>
              <a:t>шнековой</a:t>
            </a:r>
            <a:r>
              <a:rPr lang="ru-RU" dirty="0" smtClean="0"/>
              <a:t> камере, произошла их полная пластификация.</a:t>
            </a:r>
          </a:p>
          <a:p>
            <a:pPr marL="274320" indent="-274320" eaLnBrk="1" fontAlgn="auto" hangingPunct="1">
              <a:spcAft>
                <a:spcPts val="0"/>
              </a:spcAft>
              <a:buClr>
                <a:schemeClr val="accent3"/>
              </a:buClr>
              <a:buFont typeface="Wingdings 2"/>
              <a:buChar char=""/>
              <a:defRPr/>
            </a:pPr>
            <a:r>
              <a:rPr lang="ru-RU" dirty="0" smtClean="0"/>
              <a:t>    Продолжительность замеса определяется двумя факторами: достижением равномерного увлажнения теста по всей массе и проникновением влаги вовнутрь частиц муки. Чем в более распыленном виде, будет подаваться вода на замес, тем быстрее будет происходить </a:t>
            </a:r>
            <a:r>
              <a:rPr lang="ru-RU" dirty="0" err="1" smtClean="0"/>
              <a:t>замес.Для</a:t>
            </a:r>
            <a:r>
              <a:rPr lang="ru-RU" dirty="0" smtClean="0"/>
              <a:t> замеса из крупки необходимы </a:t>
            </a:r>
            <a:r>
              <a:rPr lang="ru-RU" dirty="0" err="1" smtClean="0"/>
              <a:t>многокорытные</a:t>
            </a:r>
            <a:r>
              <a:rPr lang="ru-RU" dirty="0" smtClean="0"/>
              <a:t> пресса. Для производства макаронных изделий из хлебопекарной муки, достаточно одного корыта со временем замеса 8÷10 мин. По объему и занимаемой площади эти пресса достаточно компактны и пригодны для производства в небольших помещениях.</a:t>
            </a:r>
          </a:p>
          <a:p>
            <a:pPr marL="274320" indent="-274320" eaLnBrk="1" fontAlgn="auto" hangingPunct="1">
              <a:spcAft>
                <a:spcPts val="0"/>
              </a:spcAft>
              <a:buClr>
                <a:schemeClr val="accent3"/>
              </a:buClr>
              <a:buFont typeface="Wingdings 2"/>
              <a:buChar char=""/>
              <a:defRPr/>
            </a:pPr>
            <a:r>
              <a:rPr lang="ru-RU" dirty="0" smtClean="0"/>
              <a:t>   Интенсивность замеса зависит от скорости вращения месильного вала. Оптимальной скоростью вращения является около 100 об/мин для одиночного месильного вала.</a:t>
            </a:r>
          </a:p>
          <a:p>
            <a:pPr marL="274320" indent="-274320" eaLnBrk="1" fontAlgn="auto" hangingPunct="1">
              <a:spcAft>
                <a:spcPts val="0"/>
              </a:spcAft>
              <a:buClr>
                <a:schemeClr val="accent3"/>
              </a:buClr>
              <a:buFont typeface="Wingdings 2"/>
              <a:buNone/>
              <a:defRPr/>
            </a:pPr>
            <a:endParaRPr lang="ru-RU" dirty="0"/>
          </a:p>
        </p:txBody>
      </p:sp>
    </p:spTree>
  </p:cSld>
  <p:clrMapOvr>
    <a:masterClrMapping/>
  </p:clrMapOvr>
  <p:transition spd="med">
    <p:circl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TotalTime>
  <Words>2058</Words>
  <PresentationFormat>Экран (4:3)</PresentationFormat>
  <Paragraphs>103</Paragraphs>
  <Slides>29</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2</vt:i4>
      </vt:variant>
      <vt:variant>
        <vt:lpstr>Заголовки слайдов</vt:lpstr>
      </vt:variant>
      <vt:variant>
        <vt:i4>29</vt:i4>
      </vt:variant>
    </vt:vector>
  </HeadingPairs>
  <TitlesOfParts>
    <vt:vector size="35" baseType="lpstr">
      <vt:lpstr>Arial</vt:lpstr>
      <vt:lpstr>Calibri</vt:lpstr>
      <vt:lpstr>Constantia</vt:lpstr>
      <vt:lpstr>Wingdings 2</vt:lpstr>
      <vt:lpstr>Поток</vt:lpstr>
      <vt:lpstr>Поток</vt:lpstr>
      <vt:lpstr>Слайд 1</vt:lpstr>
      <vt:lpstr>Приготовление макаронного теста </vt:lpstr>
      <vt:lpstr>Дозирование и смешивание ингредиентов теста </vt:lpstr>
      <vt:lpstr>Уплотнение и формование теста </vt:lpstr>
      <vt:lpstr>Процесс прессования </vt:lpstr>
      <vt:lpstr>Свойства уплотненного теста </vt:lpstr>
      <vt:lpstr>Влияние качества муки, параметров замеса и прессования на свойства теста и качества изделий </vt:lpstr>
      <vt:lpstr>Количество и качество клейковины муки </vt:lpstr>
      <vt:lpstr>Продолжительность и интенсивность замеса </vt:lpstr>
      <vt:lpstr> Вакуумирование теста </vt:lpstr>
      <vt:lpstr>Разделка сырых макаронных изделий </vt:lpstr>
      <vt:lpstr>Сушка, стабилизация и охлаждение макаронных изделий </vt:lpstr>
      <vt:lpstr>Хранение готовых макаронных изделий </vt:lpstr>
      <vt:lpstr>Схемы при производстве макаронных изделий</vt:lpstr>
      <vt:lpstr>Схема макаронного пресса:</vt:lpstr>
      <vt:lpstr>Схема расположения вкладыша в формующем отверстии матрицы: </vt:lpstr>
      <vt:lpstr>Ассортимент макаронных изделий:</vt:lpstr>
      <vt:lpstr>Слайд 18</vt:lpstr>
      <vt:lpstr>Слайд 19</vt:lpstr>
      <vt:lpstr>Слайд 20</vt:lpstr>
      <vt:lpstr>Слайд 21</vt:lpstr>
      <vt:lpstr> Требования к качеству макаронных изделий                 </vt:lpstr>
      <vt:lpstr> Внешний вид макаронных изделий. </vt:lpstr>
      <vt:lpstr> Вкус и запах макаронных изделий. </vt:lpstr>
      <vt:lpstr> Содержание деформированных изделий, лома и крошки</vt:lpstr>
      <vt:lpstr> Влажность и кислотность макаронных изделий. </vt:lpstr>
      <vt:lpstr> Развариваемость и прочность макаронных изделий. </vt:lpstr>
      <vt:lpstr> Хранение макаронных изделий </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Макаронные изделия</dc:title>
  <cp:lastModifiedBy>Komp</cp:lastModifiedBy>
  <cp:revision>11</cp:revision>
  <dcterms:modified xsi:type="dcterms:W3CDTF">2012-01-19T10:24:38Z</dcterms:modified>
</cp:coreProperties>
</file>